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8"/>
  </p:notesMasterIdLst>
  <p:sldIdLst>
    <p:sldId id="272" r:id="rId5"/>
    <p:sldId id="316" r:id="rId6"/>
    <p:sldId id="310" r:id="rId7"/>
    <p:sldId id="274" r:id="rId8"/>
    <p:sldId id="317" r:id="rId9"/>
    <p:sldId id="313" r:id="rId10"/>
    <p:sldId id="277" r:id="rId11"/>
    <p:sldId id="314" r:id="rId12"/>
    <p:sldId id="282" r:id="rId13"/>
    <p:sldId id="297" r:id="rId14"/>
    <p:sldId id="288" r:id="rId15"/>
    <p:sldId id="289" r:id="rId16"/>
    <p:sldId id="283" r:id="rId17"/>
    <p:sldId id="293" r:id="rId18"/>
    <p:sldId id="290" r:id="rId19"/>
    <p:sldId id="291" r:id="rId20"/>
    <p:sldId id="292" r:id="rId21"/>
    <p:sldId id="321" r:id="rId22"/>
    <p:sldId id="285" r:id="rId23"/>
    <p:sldId id="298" r:id="rId24"/>
    <p:sldId id="294" r:id="rId25"/>
    <p:sldId id="295" r:id="rId26"/>
    <p:sldId id="319" r:id="rId27"/>
    <p:sldId id="296" r:id="rId28"/>
    <p:sldId id="286" r:id="rId29"/>
    <p:sldId id="309" r:id="rId30"/>
    <p:sldId id="308" r:id="rId31"/>
    <p:sldId id="287" r:id="rId32"/>
    <p:sldId id="311" r:id="rId33"/>
    <p:sldId id="299" r:id="rId34"/>
    <p:sldId id="300" r:id="rId35"/>
    <p:sldId id="301" r:id="rId36"/>
    <p:sldId id="302" r:id="rId37"/>
    <p:sldId id="303" r:id="rId38"/>
    <p:sldId id="304" r:id="rId39"/>
    <p:sldId id="305" r:id="rId40"/>
    <p:sldId id="306" r:id="rId41"/>
    <p:sldId id="322" r:id="rId42"/>
    <p:sldId id="318" r:id="rId43"/>
    <p:sldId id="281" r:id="rId44"/>
    <p:sldId id="275" r:id="rId45"/>
    <p:sldId id="307" r:id="rId46"/>
    <p:sldId id="31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1" autoAdjust="0"/>
    <p:restoredTop sz="94937" autoAdjust="0"/>
  </p:normalViewPr>
  <p:slideViewPr>
    <p:cSldViewPr snapToGrid="0">
      <p:cViewPr varScale="1">
        <p:scale>
          <a:sx n="104" d="100"/>
          <a:sy n="104" d="100"/>
        </p:scale>
        <p:origin x="48" y="600"/>
      </p:cViewPr>
      <p:guideLst/>
    </p:cSldViewPr>
  </p:slideViewPr>
  <p:outlineViewPr>
    <p:cViewPr>
      <p:scale>
        <a:sx n="33" d="100"/>
        <a:sy n="33" d="100"/>
      </p:scale>
      <p:origin x="0" y="-2514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96774-5FCC-4AF1-9F56-9AE4D1896254}" type="datetimeFigureOut">
              <a:rPr lang="en-US" smtClean="0"/>
              <a:t>3/19/2015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00F4F-EC97-467B-9861-F8BD2FC1B422}" type="slidenum">
              <a:rPr lang="en-US" smtClean="0"/>
              <a:t>‹#›</a:t>
            </a:fld>
            <a:endParaRPr lang="en-US"/>
          </a:p>
        </p:txBody>
      </p:sp>
    </p:spTree>
    <p:extLst>
      <p:ext uri="{BB962C8B-B14F-4D97-AF65-F5344CB8AC3E}">
        <p14:creationId xmlns:p14="http://schemas.microsoft.com/office/powerpoint/2010/main" val="37315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a:t>
            </a:r>
            <a:r>
              <a:rPr lang="en-US" baseline="0" dirty="0" smtClean="0"/>
              <a:t> goals of NG:</a:t>
            </a:r>
          </a:p>
          <a:p>
            <a:pPr marL="171450" indent="-171450">
              <a:buFont typeface="Arial" panose="020B0604020202020204" pitchFamily="34" charset="0"/>
              <a:buChar char="•"/>
            </a:pPr>
            <a:r>
              <a:rPr lang="en-US" baseline="0" dirty="0" smtClean="0"/>
              <a:t>Building an ecosystem of software tech companies in Lincoln and Nebraska</a:t>
            </a:r>
          </a:p>
          <a:p>
            <a:pPr marL="171450" indent="-171450">
              <a:buFont typeface="Arial" panose="020B0604020202020204" pitchFamily="34" charset="0"/>
              <a:buChar char="•"/>
            </a:pPr>
            <a:r>
              <a:rPr lang="en-US" baseline="0" dirty="0" smtClean="0"/>
              <a:t>Being a model and promote sound software development patterns and practices</a:t>
            </a:r>
          </a:p>
          <a:p>
            <a:pPr marL="171450" indent="-171450">
              <a:buFont typeface="Arial" panose="020B0604020202020204" pitchFamily="34" charset="0"/>
              <a:buChar char="•"/>
            </a:pPr>
            <a:r>
              <a:rPr lang="en-US" baseline="0" dirty="0" smtClean="0"/>
              <a:t>Focus on business models and fundamentals that are more traditional (as opposed to Silicon Valley startups)</a:t>
            </a:r>
            <a:endParaRPr lang="en-US" dirty="0"/>
          </a:p>
        </p:txBody>
      </p:sp>
      <p:sp>
        <p:nvSpPr>
          <p:cNvPr id="4" name="Slide Number Placeholder 3"/>
          <p:cNvSpPr>
            <a:spLocks noGrp="1"/>
          </p:cNvSpPr>
          <p:nvPr>
            <p:ph type="sldNum" sz="quarter" idx="10"/>
          </p:nvPr>
        </p:nvSpPr>
        <p:spPr/>
        <p:txBody>
          <a:bodyPr/>
          <a:lstStyle/>
          <a:p>
            <a:fld id="{AC66DC27-E3C1-4814-B320-C753C4DED110}" type="slidenum">
              <a:rPr lang="en-US" smtClean="0"/>
              <a:t>3</a:t>
            </a:fld>
            <a:endParaRPr lang="en-US"/>
          </a:p>
        </p:txBody>
      </p:sp>
    </p:spTree>
    <p:extLst>
      <p:ext uri="{BB962C8B-B14F-4D97-AF65-F5344CB8AC3E}">
        <p14:creationId xmlns:p14="http://schemas.microsoft.com/office/powerpoint/2010/main" val="2809951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500F4F-EC97-467B-9861-F8BD2FC1B422}" type="slidenum">
              <a:rPr lang="en-US" smtClean="0"/>
              <a:t>4</a:t>
            </a:fld>
            <a:endParaRPr lang="en-US"/>
          </a:p>
        </p:txBody>
      </p:sp>
    </p:spTree>
    <p:extLst>
      <p:ext uri="{BB962C8B-B14F-4D97-AF65-F5344CB8AC3E}">
        <p14:creationId xmlns:p14="http://schemas.microsoft.com/office/powerpoint/2010/main" val="329126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jump from requirements to code</a:t>
            </a:r>
          </a:p>
          <a:p>
            <a:pPr lvl="1"/>
            <a:r>
              <a:rPr lang="en-US" dirty="0" smtClean="0"/>
              <a:t>Where is the design process and discipline in this approach?</a:t>
            </a:r>
          </a:p>
          <a:p>
            <a:r>
              <a:rPr lang="en-US" dirty="0" smtClean="0"/>
              <a:t>Development teams begin implementing features following something that resembles object-oriented design</a:t>
            </a:r>
          </a:p>
          <a:p>
            <a:pPr lvl="1"/>
            <a:r>
              <a:rPr lang="en-US" dirty="0" smtClean="0"/>
              <a:t>Each new component of the application introduces a new “pattern”</a:t>
            </a:r>
          </a:p>
          <a:p>
            <a:endParaRPr lang="en-US" dirty="0"/>
          </a:p>
        </p:txBody>
      </p:sp>
      <p:sp>
        <p:nvSpPr>
          <p:cNvPr id="4" name="Slide Number Placeholder 3"/>
          <p:cNvSpPr>
            <a:spLocks noGrp="1"/>
          </p:cNvSpPr>
          <p:nvPr>
            <p:ph type="sldNum" sz="quarter" idx="10"/>
          </p:nvPr>
        </p:nvSpPr>
        <p:spPr/>
        <p:txBody>
          <a:bodyPr/>
          <a:lstStyle/>
          <a:p>
            <a:fld id="{ED500F4F-EC97-467B-9861-F8BD2FC1B422}" type="slidenum">
              <a:rPr lang="en-US" smtClean="0"/>
              <a:t>5</a:t>
            </a:fld>
            <a:endParaRPr lang="en-US"/>
          </a:p>
        </p:txBody>
      </p:sp>
    </p:spTree>
    <p:extLst>
      <p:ext uri="{BB962C8B-B14F-4D97-AF65-F5344CB8AC3E}">
        <p14:creationId xmlns:p14="http://schemas.microsoft.com/office/powerpoint/2010/main" val="549598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jump from requirements to code</a:t>
            </a:r>
          </a:p>
          <a:p>
            <a:pPr lvl="1"/>
            <a:r>
              <a:rPr lang="en-US" dirty="0" smtClean="0"/>
              <a:t>Where is the design process and discipline in this approach?</a:t>
            </a:r>
          </a:p>
          <a:p>
            <a:r>
              <a:rPr lang="en-US" dirty="0" smtClean="0"/>
              <a:t>Development teams begin implementing features following something that resembles object-oriented design</a:t>
            </a:r>
          </a:p>
          <a:p>
            <a:pPr lvl="1"/>
            <a:r>
              <a:rPr lang="en-US" dirty="0" smtClean="0"/>
              <a:t>Each new component of the application introduces a new “pattern”</a:t>
            </a:r>
          </a:p>
          <a:p>
            <a:endParaRPr lang="en-US" dirty="0"/>
          </a:p>
        </p:txBody>
      </p:sp>
      <p:sp>
        <p:nvSpPr>
          <p:cNvPr id="4" name="Slide Number Placeholder 3"/>
          <p:cNvSpPr>
            <a:spLocks noGrp="1"/>
          </p:cNvSpPr>
          <p:nvPr>
            <p:ph type="sldNum" sz="quarter" idx="10"/>
          </p:nvPr>
        </p:nvSpPr>
        <p:spPr/>
        <p:txBody>
          <a:bodyPr/>
          <a:lstStyle/>
          <a:p>
            <a:fld id="{ED500F4F-EC97-467B-9861-F8BD2FC1B422}" type="slidenum">
              <a:rPr lang="en-US" smtClean="0"/>
              <a:t>6</a:t>
            </a:fld>
            <a:endParaRPr lang="en-US"/>
          </a:p>
        </p:txBody>
      </p:sp>
    </p:spTree>
    <p:extLst>
      <p:ext uri="{BB962C8B-B14F-4D97-AF65-F5344CB8AC3E}">
        <p14:creationId xmlns:p14="http://schemas.microsoft.com/office/powerpoint/2010/main" val="401000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smtClean="0"/>
              <a:t>Always Have a Plan</a:t>
            </a:r>
            <a:r>
              <a:rPr lang="en-US" dirty="0" smtClean="0"/>
              <a:t> - You would never build something as complex as a house without a set of plans to guide the construction. We believe the same is true for building software that is developed and maintained by teams.</a:t>
            </a:r>
          </a:p>
          <a:p>
            <a:pPr lvl="0"/>
            <a:r>
              <a:rPr lang="en-US" b="1" dirty="0" smtClean="0"/>
              <a:t>Proven Patterns and Designs</a:t>
            </a:r>
            <a:r>
              <a:rPr lang="en-US" dirty="0" smtClean="0"/>
              <a:t> - We understand that few problems are unique and require novel solutions. We strive to adopt proven patterns and designs whenever possible, and only develop from first principles when absolutely necessary.</a:t>
            </a:r>
          </a:p>
          <a:p>
            <a:pPr lvl="1"/>
            <a:r>
              <a:rPr lang="en-US" dirty="0" smtClean="0"/>
              <a:t>Critical: Design for Testability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Adaptive Processes</a:t>
            </a:r>
            <a:r>
              <a:rPr lang="en-US" dirty="0" smtClean="0"/>
              <a:t> - No two projects are identical, so no single approach to design and project management is ever appropriate. That is why we adapt our processes and practices to each new project. We ensure we are adding value by everything we do.</a:t>
            </a:r>
          </a:p>
          <a:p>
            <a:pPr lvl="0"/>
            <a:r>
              <a:rPr lang="en-US" b="1" dirty="0" smtClean="0"/>
              <a:t>Expect Change</a:t>
            </a:r>
            <a:r>
              <a:rPr lang="en-US" dirty="0" smtClean="0"/>
              <a:t> - The only thing that is consistent about requirements is that they will change in form and in priority, so we use iterative/Agile approaches for development and releases. It is also why we design our systems to allow for change to occur in a managed and localized way.</a:t>
            </a:r>
          </a:p>
          <a:p>
            <a:pPr lvl="0"/>
            <a:r>
              <a:rPr lang="en-US" b="1" dirty="0" smtClean="0"/>
              <a:t>Layered Approach to Quality</a:t>
            </a:r>
            <a:r>
              <a:rPr lang="en-US" dirty="0" smtClean="0"/>
              <a:t> - There is no one software practice that will find every bug. That is why we employ a layered approach to quality that includes automated unit/integration testing, code reviews, pair programming, etc.</a:t>
            </a:r>
          </a:p>
          <a:p>
            <a:pPr lvl="0"/>
            <a:r>
              <a:rPr lang="en-US" b="1" dirty="0" smtClean="0"/>
              <a:t>Individual Accountability</a:t>
            </a:r>
            <a:r>
              <a:rPr lang="en-US" dirty="0" smtClean="0"/>
              <a:t> - Hierarchy and bureaucracy are rarely beneficial in creative endeavors, which is why we promote accountability and decision-making at both the individual and team levels.</a:t>
            </a:r>
          </a:p>
          <a:p>
            <a:endParaRPr lang="en-US" dirty="0"/>
          </a:p>
        </p:txBody>
      </p:sp>
      <p:sp>
        <p:nvSpPr>
          <p:cNvPr id="4" name="Slide Number Placeholder 3"/>
          <p:cNvSpPr>
            <a:spLocks noGrp="1"/>
          </p:cNvSpPr>
          <p:nvPr>
            <p:ph type="sldNum" sz="quarter" idx="10"/>
          </p:nvPr>
        </p:nvSpPr>
        <p:spPr/>
        <p:txBody>
          <a:bodyPr/>
          <a:lstStyle/>
          <a:p>
            <a:fld id="{ED500F4F-EC97-467B-9861-F8BD2FC1B422}" type="slidenum">
              <a:rPr lang="en-US" smtClean="0"/>
              <a:t>7</a:t>
            </a:fld>
            <a:endParaRPr lang="en-US"/>
          </a:p>
        </p:txBody>
      </p:sp>
    </p:spTree>
    <p:extLst>
      <p:ext uri="{BB962C8B-B14F-4D97-AF65-F5344CB8AC3E}">
        <p14:creationId xmlns:p14="http://schemas.microsoft.com/office/powerpoint/2010/main" val="3436442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66DC27-E3C1-4814-B320-C753C4DED110}" type="slidenum">
              <a:rPr lang="en-US" smtClean="0"/>
              <a:t>11</a:t>
            </a:fld>
            <a:endParaRPr lang="en-US"/>
          </a:p>
        </p:txBody>
      </p:sp>
    </p:spTree>
    <p:extLst>
      <p:ext uri="{BB962C8B-B14F-4D97-AF65-F5344CB8AC3E}">
        <p14:creationId xmlns:p14="http://schemas.microsoft.com/office/powerpoint/2010/main" val="175269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an incredibly difficult problem to solve given the operating</a:t>
            </a:r>
            <a:r>
              <a:rPr lang="en-US" baseline="0" dirty="0" smtClean="0"/>
              <a:t> environment and accuracy requirements</a:t>
            </a:r>
            <a:endParaRPr lang="en-US" dirty="0"/>
          </a:p>
        </p:txBody>
      </p:sp>
      <p:sp>
        <p:nvSpPr>
          <p:cNvPr id="4" name="Slide Number Placeholder 3"/>
          <p:cNvSpPr>
            <a:spLocks noGrp="1"/>
          </p:cNvSpPr>
          <p:nvPr>
            <p:ph type="sldNum" sz="quarter" idx="10"/>
          </p:nvPr>
        </p:nvSpPr>
        <p:spPr/>
        <p:txBody>
          <a:bodyPr/>
          <a:lstStyle/>
          <a:p>
            <a:fld id="{00CDB3A3-4160-4850-AA91-5B340D826FF1}"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82406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sng" dirty="0" smtClean="0"/>
              <a:t>PM</a:t>
            </a:r>
            <a:r>
              <a:rPr lang="en-US" baseline="0" dirty="0" smtClean="0"/>
              <a:t> – Required to work and coordinate with multiple product owners external to our organization</a:t>
            </a:r>
          </a:p>
          <a:p>
            <a:pPr marL="171450" indent="-171450">
              <a:buFont typeface="Arial" panose="020B0604020202020204" pitchFamily="34" charset="0"/>
              <a:buChar char="•"/>
            </a:pPr>
            <a:r>
              <a:rPr lang="en-US" u="sng" baseline="0" dirty="0" smtClean="0"/>
              <a:t>Digital Design/User Research </a:t>
            </a:r>
            <a:r>
              <a:rPr lang="en-US" baseline="0" dirty="0" smtClean="0"/>
              <a:t>– 1) lots of info and controls in a small touch form factor 2) had to create a simple, intuitive planning </a:t>
            </a:r>
            <a:r>
              <a:rPr lang="en-US" baseline="0" dirty="0" err="1" smtClean="0"/>
              <a:t>ui</a:t>
            </a:r>
            <a:r>
              <a:rPr lang="en-US" baseline="0" dirty="0" smtClean="0"/>
              <a:t> that supported substantially different strength theories</a:t>
            </a:r>
          </a:p>
          <a:p>
            <a:pPr marL="171450" indent="-171450">
              <a:buFont typeface="Arial" panose="020B0604020202020204" pitchFamily="34" charset="0"/>
              <a:buChar char="•"/>
            </a:pPr>
            <a:r>
              <a:rPr lang="en-US" u="sng" baseline="0" dirty="0" smtClean="0"/>
              <a:t>Mobile Device </a:t>
            </a:r>
            <a:r>
              <a:rPr lang="en-US" baseline="0" dirty="0" smtClean="0"/>
              <a:t>– Responsive mobile web app that worked full-featured and worked across all form factors (tablet and phone)</a:t>
            </a:r>
          </a:p>
          <a:p>
            <a:pPr marL="171450" indent="-171450">
              <a:buFont typeface="Arial" panose="020B0604020202020204" pitchFamily="34" charset="0"/>
              <a:buChar char="•"/>
            </a:pPr>
            <a:r>
              <a:rPr lang="en-US" u="sng" baseline="0" dirty="0" smtClean="0"/>
              <a:t>Hosting/Security</a:t>
            </a:r>
            <a:r>
              <a:rPr lang="en-US" baseline="0" dirty="0" smtClean="0"/>
              <a:t> – </a:t>
            </a:r>
            <a:r>
              <a:rPr lang="en-US" baseline="0" dirty="0" err="1" smtClean="0"/>
              <a:t>on-premise</a:t>
            </a:r>
            <a:r>
              <a:rPr lang="en-US" baseline="0" dirty="0" smtClean="0"/>
              <a:t> (seals) and cloud with security to protect sensitive athlete health and performance data</a:t>
            </a:r>
          </a:p>
          <a:p>
            <a:pPr marL="171450" indent="-171450">
              <a:buFont typeface="Arial" panose="020B0604020202020204" pitchFamily="34" charset="0"/>
              <a:buChar char="•"/>
            </a:pPr>
            <a:r>
              <a:rPr lang="en-US" u="sng" dirty="0" smtClean="0"/>
              <a:t>Analytics</a:t>
            </a:r>
            <a:r>
              <a:rPr lang="en-US" baseline="0" dirty="0" smtClean="0"/>
              <a:t> – created a database that enabled ad hoc data mining using standard off-the-shelf BI tools</a:t>
            </a:r>
          </a:p>
          <a:p>
            <a:pPr marL="171450" indent="-171450">
              <a:buFont typeface="Arial" panose="020B0604020202020204" pitchFamily="34" charset="0"/>
              <a:buChar char="•"/>
            </a:pPr>
            <a:r>
              <a:rPr lang="en-US" u="sng" baseline="0" dirty="0" smtClean="0"/>
              <a:t>Wearable</a:t>
            </a:r>
            <a:r>
              <a:rPr lang="en-US" baseline="0" dirty="0" smtClean="0"/>
              <a:t> – explored MEMS-based devices for both the exercise tracking as well as other use cases in the athletic performance realm</a:t>
            </a:r>
            <a:endParaRPr lang="en-US" dirty="0"/>
          </a:p>
        </p:txBody>
      </p:sp>
      <p:sp>
        <p:nvSpPr>
          <p:cNvPr id="4" name="Slide Number Placeholder 3"/>
          <p:cNvSpPr>
            <a:spLocks noGrp="1"/>
          </p:cNvSpPr>
          <p:nvPr>
            <p:ph type="sldNum" sz="quarter" idx="10"/>
          </p:nvPr>
        </p:nvSpPr>
        <p:spPr/>
        <p:txBody>
          <a:bodyPr/>
          <a:lstStyle/>
          <a:p>
            <a:fld id="{AC66DC27-E3C1-4814-B320-C753C4DED110}" type="slidenum">
              <a:rPr lang="en-US" smtClean="0"/>
              <a:t>32</a:t>
            </a:fld>
            <a:endParaRPr lang="en-US"/>
          </a:p>
        </p:txBody>
      </p:sp>
    </p:spTree>
    <p:extLst>
      <p:ext uri="{BB962C8B-B14F-4D97-AF65-F5344CB8AC3E}">
        <p14:creationId xmlns:p14="http://schemas.microsoft.com/office/powerpoint/2010/main" val="3683067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sng" dirty="0" smtClean="0"/>
              <a:t>Digital</a:t>
            </a:r>
            <a:r>
              <a:rPr lang="en-US" u="sng" baseline="0" dirty="0" smtClean="0"/>
              <a:t> Design </a:t>
            </a:r>
            <a:r>
              <a:rPr lang="en-US" baseline="0" dirty="0" smtClean="0"/>
              <a:t>– A key differentiator of this product is our ability to make complex data and relationships very accessible to both knowledge workers and the general public. This product is succeeding because we made GIS data as easy to view and use as Google Maps and Microsoft Office</a:t>
            </a:r>
          </a:p>
          <a:p>
            <a:pPr marL="171450" indent="-171450">
              <a:buFont typeface="Arial" panose="020B0604020202020204" pitchFamily="34" charset="0"/>
              <a:buChar char="•"/>
            </a:pPr>
            <a:r>
              <a:rPr lang="en-US" u="sng" baseline="0" dirty="0" smtClean="0"/>
              <a:t>Hosting/Cloud</a:t>
            </a:r>
            <a:r>
              <a:rPr lang="en-US" baseline="0" dirty="0" smtClean="0"/>
              <a:t> – Connected/disconnected modes enabled by a cloud umbrella. Was able to switch the platform over from Microsoft Azure to Amazon AWS literally in an afternoon.</a:t>
            </a:r>
            <a:endParaRPr lang="en-US" dirty="0"/>
          </a:p>
        </p:txBody>
      </p:sp>
      <p:sp>
        <p:nvSpPr>
          <p:cNvPr id="4" name="Slide Number Placeholder 3"/>
          <p:cNvSpPr>
            <a:spLocks noGrp="1"/>
          </p:cNvSpPr>
          <p:nvPr>
            <p:ph type="sldNum" sz="quarter" idx="10"/>
          </p:nvPr>
        </p:nvSpPr>
        <p:spPr/>
        <p:txBody>
          <a:bodyPr/>
          <a:lstStyle/>
          <a:p>
            <a:fld id="{AC66DC27-E3C1-4814-B320-C753C4DED110}" type="slidenum">
              <a:rPr lang="en-US" smtClean="0"/>
              <a:t>36</a:t>
            </a:fld>
            <a:endParaRPr lang="en-US"/>
          </a:p>
        </p:txBody>
      </p:sp>
    </p:spTree>
    <p:extLst>
      <p:ext uri="{BB962C8B-B14F-4D97-AF65-F5344CB8AC3E}">
        <p14:creationId xmlns:p14="http://schemas.microsoft.com/office/powerpoint/2010/main" val="2713893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5820" y="693421"/>
            <a:ext cx="10515600" cy="2727959"/>
          </a:xfrm>
        </p:spPr>
        <p:txBody>
          <a:bodyPr anchor="b">
            <a:normAutofit/>
          </a:bodyPr>
          <a:lstStyle>
            <a:lvl1pPr algn="ctr">
              <a:defRPr sz="4400">
                <a:solidFill>
                  <a:schemeClr val="bg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845820" y="3672840"/>
            <a:ext cx="10515600" cy="2087880"/>
          </a:xfrm>
        </p:spPr>
        <p:txBody>
          <a:bodyPr/>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29471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latin typeface="+mj-lt"/>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spcBef>
                <a:spcPts val="0"/>
              </a:spcBef>
              <a:spcAft>
                <a:spcPts val="1400"/>
              </a:spcAft>
              <a:defRPr sz="2400">
                <a:solidFill>
                  <a:srgbClr val="3D6A8E"/>
                </a:solidFill>
              </a:defRPr>
            </a:lvl1pPr>
            <a:lvl2pPr>
              <a:spcBef>
                <a:spcPts val="0"/>
              </a:spcBef>
              <a:spcAft>
                <a:spcPts val="700"/>
              </a:spcAft>
              <a:defRPr>
                <a:solidFill>
                  <a:srgbClr val="3D6A8E"/>
                </a:solidFill>
              </a:defRPr>
            </a:lvl2pPr>
            <a:lvl3pPr>
              <a:spcBef>
                <a:spcPts val="0"/>
              </a:spcBef>
              <a:spcAft>
                <a:spcPts val="700"/>
              </a:spcAft>
              <a:defRPr>
                <a:solidFill>
                  <a:srgbClr val="3D6A8E"/>
                </a:solidFill>
              </a:defRPr>
            </a:lvl3pPr>
            <a:lvl4pPr>
              <a:spcBef>
                <a:spcPts val="0"/>
              </a:spcBef>
              <a:spcAft>
                <a:spcPts val="700"/>
              </a:spcAft>
              <a:defRPr>
                <a:solidFill>
                  <a:srgbClr val="3D6A8E"/>
                </a:solidFill>
              </a:defRPr>
            </a:lvl4pPr>
            <a:lvl5pPr>
              <a:spcBef>
                <a:spcPts val="0"/>
              </a:spcBef>
              <a:spcAft>
                <a:spcPts val="700"/>
              </a:spcAft>
              <a:defRPr>
                <a:solidFill>
                  <a:srgbClr val="3D6A8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6325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tx1">
                    <a:lumMod val="75000"/>
                    <a:lumOff val="25000"/>
                  </a:schemeClr>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a:spcBef>
                <a:spcPts val="0"/>
              </a:spcBef>
              <a:spcAft>
                <a:spcPts val="1400"/>
              </a:spcAft>
              <a:defRPr>
                <a:solidFill>
                  <a:srgbClr val="3D6A8E"/>
                </a:solidFill>
              </a:defRPr>
            </a:lvl1pPr>
            <a:lvl2pPr>
              <a:spcBef>
                <a:spcPts val="0"/>
              </a:spcBef>
              <a:spcAft>
                <a:spcPts val="700"/>
              </a:spcAft>
              <a:defRPr>
                <a:solidFill>
                  <a:srgbClr val="3D6A8E"/>
                </a:solidFill>
              </a:defRPr>
            </a:lvl2pPr>
            <a:lvl3pPr>
              <a:spcBef>
                <a:spcPts val="0"/>
              </a:spcBef>
              <a:spcAft>
                <a:spcPts val="700"/>
              </a:spcAft>
              <a:defRPr>
                <a:solidFill>
                  <a:srgbClr val="3D6A8E"/>
                </a:solidFill>
              </a:defRPr>
            </a:lvl3pPr>
            <a:lvl4pPr>
              <a:spcBef>
                <a:spcPts val="0"/>
              </a:spcBef>
              <a:spcAft>
                <a:spcPts val="700"/>
              </a:spcAft>
              <a:defRPr>
                <a:solidFill>
                  <a:srgbClr val="3D6A8E"/>
                </a:solidFill>
              </a:defRPr>
            </a:lvl4pPr>
            <a:lvl5pPr>
              <a:spcBef>
                <a:spcPts val="0"/>
              </a:spcBef>
              <a:spcAft>
                <a:spcPts val="700"/>
              </a:spcAft>
              <a:defRPr>
                <a:solidFill>
                  <a:srgbClr val="3D6A8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978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5820" y="365125"/>
            <a:ext cx="10515600" cy="1090295"/>
          </a:xfrm>
        </p:spPr>
        <p:txBody>
          <a:bodyPr>
            <a:normAutofit/>
          </a:bodyPr>
          <a:lstStyle>
            <a:lvl1pPr>
              <a:defRPr sz="4200">
                <a:solidFill>
                  <a:schemeClr val="tx1">
                    <a:lumMod val="75000"/>
                    <a:lumOff val="25000"/>
                  </a:schemeClr>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845820" y="1607820"/>
            <a:ext cx="10515600" cy="4503419"/>
          </a:xfrm>
        </p:spPr>
        <p:txBody>
          <a:bodyPr/>
          <a:lstStyle>
            <a:lvl1pPr>
              <a:spcBef>
                <a:spcPts val="1000"/>
              </a:spcBef>
              <a:spcAft>
                <a:spcPts val="0"/>
              </a:spcAft>
              <a:defRPr sz="2400">
                <a:solidFill>
                  <a:srgbClr val="3D6A8E"/>
                </a:solidFill>
              </a:defRPr>
            </a:lvl1pPr>
            <a:lvl2pPr>
              <a:spcBef>
                <a:spcPts val="500"/>
              </a:spcBef>
              <a:spcAft>
                <a:spcPts val="0"/>
              </a:spcAft>
              <a:defRPr sz="2100">
                <a:solidFill>
                  <a:srgbClr val="3D6A8E"/>
                </a:solidFill>
              </a:defRPr>
            </a:lvl2pPr>
            <a:lvl3pPr>
              <a:spcBef>
                <a:spcPts val="500"/>
              </a:spcBef>
              <a:spcAft>
                <a:spcPts val="0"/>
              </a:spcAft>
              <a:defRPr sz="1600">
                <a:solidFill>
                  <a:srgbClr val="3D6A8E"/>
                </a:solidFill>
              </a:defRPr>
            </a:lvl3pPr>
            <a:lvl4pPr>
              <a:spcBef>
                <a:spcPts val="500"/>
              </a:spcBef>
              <a:spcAft>
                <a:spcPts val="0"/>
              </a:spcAft>
              <a:defRPr sz="1600">
                <a:solidFill>
                  <a:srgbClr val="3D6A8E"/>
                </a:solidFill>
              </a:defRPr>
            </a:lvl4pPr>
            <a:lvl5pPr>
              <a:spcBef>
                <a:spcPts val="500"/>
              </a:spcBef>
              <a:spcAft>
                <a:spcPts val="0"/>
              </a:spcAft>
              <a:defRPr sz="1600">
                <a:solidFill>
                  <a:srgbClr val="3D6A8E"/>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1700" y="-99060"/>
            <a:ext cx="809625" cy="6210300"/>
          </a:xfrm>
          <a:prstGeom prst="rect">
            <a:avLst/>
          </a:prstGeom>
        </p:spPr>
      </p:pic>
    </p:spTree>
    <p:extLst>
      <p:ext uri="{BB962C8B-B14F-4D97-AF65-F5344CB8AC3E}">
        <p14:creationId xmlns:p14="http://schemas.microsoft.com/office/powerpoint/2010/main" val="1777129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641281"/>
          </a:xfrm>
        </p:spPr>
        <p:txBody>
          <a:bodyPr anchor="b">
            <a:normAutofit/>
          </a:bodyPr>
          <a:lstStyle>
            <a:lvl1pPr algn="ctr">
              <a:defRPr sz="4400">
                <a:solidFill>
                  <a:schemeClr val="bg1"/>
                </a:solidFill>
                <a:latin typeface="+mj-lt"/>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655820"/>
            <a:ext cx="10515600" cy="1433830"/>
          </a:xfrm>
        </p:spPr>
        <p:txBody>
          <a:bodyPr/>
          <a:lstStyle>
            <a:lvl1pPr marL="0" indent="0" algn="ctr">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05076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latin typeface="+mj-lt"/>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spcBef>
                <a:spcPts val="0"/>
              </a:spcBef>
              <a:spcAft>
                <a:spcPts val="1400"/>
              </a:spcAft>
              <a:defRPr sz="2400">
                <a:solidFill>
                  <a:srgbClr val="3D6A8E"/>
                </a:solidFill>
              </a:defRPr>
            </a:lvl1pPr>
            <a:lvl2pPr>
              <a:spcBef>
                <a:spcPts val="0"/>
              </a:spcBef>
              <a:spcAft>
                <a:spcPts val="700"/>
              </a:spcAft>
              <a:defRPr sz="2100">
                <a:solidFill>
                  <a:srgbClr val="3D6A8E"/>
                </a:solidFill>
              </a:defRPr>
            </a:lvl2pPr>
            <a:lvl3pPr>
              <a:spcBef>
                <a:spcPts val="0"/>
              </a:spcBef>
              <a:spcAft>
                <a:spcPts val="700"/>
              </a:spcAft>
              <a:defRPr sz="1600">
                <a:solidFill>
                  <a:srgbClr val="3D6A8E"/>
                </a:solidFill>
              </a:defRPr>
            </a:lvl3pPr>
            <a:lvl4pPr>
              <a:spcBef>
                <a:spcPts val="0"/>
              </a:spcBef>
              <a:spcAft>
                <a:spcPts val="700"/>
              </a:spcAft>
              <a:defRPr sz="1600">
                <a:solidFill>
                  <a:srgbClr val="3D6A8E"/>
                </a:solidFill>
              </a:defRPr>
            </a:lvl4pPr>
            <a:lvl5pPr>
              <a:spcBef>
                <a:spcPts val="0"/>
              </a:spcBef>
              <a:spcAft>
                <a:spcPts val="700"/>
              </a:spcAft>
              <a:defRPr sz="1600">
                <a:solidFill>
                  <a:srgbClr val="3D6A8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spcBef>
                <a:spcPts val="0"/>
              </a:spcBef>
              <a:spcAft>
                <a:spcPts val="1400"/>
              </a:spcAft>
              <a:defRPr sz="2400">
                <a:solidFill>
                  <a:srgbClr val="3D6A8E"/>
                </a:solidFill>
              </a:defRPr>
            </a:lvl1pPr>
            <a:lvl2pPr>
              <a:spcBef>
                <a:spcPts val="0"/>
              </a:spcBef>
              <a:spcAft>
                <a:spcPts val="700"/>
              </a:spcAft>
              <a:defRPr sz="2100">
                <a:solidFill>
                  <a:srgbClr val="3D6A8E"/>
                </a:solidFill>
              </a:defRPr>
            </a:lvl2pPr>
            <a:lvl3pPr>
              <a:spcBef>
                <a:spcPts val="0"/>
              </a:spcBef>
              <a:spcAft>
                <a:spcPts val="700"/>
              </a:spcAft>
              <a:defRPr sz="1600">
                <a:solidFill>
                  <a:srgbClr val="3D6A8E"/>
                </a:solidFill>
              </a:defRPr>
            </a:lvl3pPr>
            <a:lvl4pPr>
              <a:spcBef>
                <a:spcPts val="0"/>
              </a:spcBef>
              <a:spcAft>
                <a:spcPts val="700"/>
              </a:spcAft>
              <a:defRPr sz="1600">
                <a:solidFill>
                  <a:srgbClr val="3D6A8E"/>
                </a:solidFill>
              </a:defRPr>
            </a:lvl4pPr>
            <a:lvl5pPr>
              <a:spcBef>
                <a:spcPts val="0"/>
              </a:spcBef>
              <a:spcAft>
                <a:spcPts val="700"/>
              </a:spcAft>
              <a:defRPr sz="1600">
                <a:solidFill>
                  <a:srgbClr val="3D6A8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3712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3D6A8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spcBef>
                <a:spcPts val="0"/>
              </a:spcBef>
              <a:spcAft>
                <a:spcPts val="1400"/>
              </a:spcAft>
              <a:defRPr sz="2400">
                <a:solidFill>
                  <a:srgbClr val="3D6A8E"/>
                </a:solidFill>
              </a:defRPr>
            </a:lvl1pPr>
            <a:lvl2pPr>
              <a:spcBef>
                <a:spcPts val="0"/>
              </a:spcBef>
              <a:spcAft>
                <a:spcPts val="700"/>
              </a:spcAft>
              <a:defRPr sz="1600">
                <a:solidFill>
                  <a:srgbClr val="3D6A8E"/>
                </a:solidFill>
              </a:defRPr>
            </a:lvl2pPr>
            <a:lvl3pPr>
              <a:spcBef>
                <a:spcPts val="0"/>
              </a:spcBef>
              <a:spcAft>
                <a:spcPts val="700"/>
              </a:spcAft>
              <a:defRPr sz="1600">
                <a:solidFill>
                  <a:srgbClr val="3D6A8E"/>
                </a:solidFill>
              </a:defRPr>
            </a:lvl3pPr>
            <a:lvl4pPr>
              <a:spcBef>
                <a:spcPts val="0"/>
              </a:spcBef>
              <a:spcAft>
                <a:spcPts val="700"/>
              </a:spcAft>
              <a:defRPr sz="1600">
                <a:solidFill>
                  <a:srgbClr val="3D6A8E"/>
                </a:solidFill>
              </a:defRPr>
            </a:lvl4pPr>
            <a:lvl5pPr>
              <a:spcBef>
                <a:spcPts val="0"/>
              </a:spcBef>
              <a:spcAft>
                <a:spcPts val="700"/>
              </a:spcAft>
              <a:defRPr sz="1600">
                <a:solidFill>
                  <a:srgbClr val="3D6A8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3D6A8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spcBef>
                <a:spcPts val="0"/>
              </a:spcBef>
              <a:spcAft>
                <a:spcPts val="1400"/>
              </a:spcAft>
              <a:defRPr sz="2400">
                <a:solidFill>
                  <a:srgbClr val="3D6A8E"/>
                </a:solidFill>
              </a:defRPr>
            </a:lvl1pPr>
            <a:lvl2pPr>
              <a:spcBef>
                <a:spcPts val="0"/>
              </a:spcBef>
              <a:spcAft>
                <a:spcPts val="700"/>
              </a:spcAft>
              <a:defRPr sz="1600">
                <a:solidFill>
                  <a:srgbClr val="3D6A8E"/>
                </a:solidFill>
              </a:defRPr>
            </a:lvl2pPr>
            <a:lvl3pPr>
              <a:spcBef>
                <a:spcPts val="0"/>
              </a:spcBef>
              <a:spcAft>
                <a:spcPts val="700"/>
              </a:spcAft>
              <a:defRPr sz="1600">
                <a:solidFill>
                  <a:srgbClr val="3D6A8E"/>
                </a:solidFill>
              </a:defRPr>
            </a:lvl3pPr>
            <a:lvl4pPr>
              <a:spcBef>
                <a:spcPts val="0"/>
              </a:spcBef>
              <a:spcAft>
                <a:spcPts val="700"/>
              </a:spcAft>
              <a:defRPr sz="1600">
                <a:solidFill>
                  <a:srgbClr val="3D6A8E"/>
                </a:solidFill>
              </a:defRPr>
            </a:lvl4pPr>
            <a:lvl5pPr>
              <a:spcBef>
                <a:spcPts val="0"/>
              </a:spcBef>
              <a:spcAft>
                <a:spcPts val="700"/>
              </a:spcAft>
              <a:defRPr sz="1600">
                <a:solidFill>
                  <a:srgbClr val="3D6A8E"/>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101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22783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02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3D6A8E"/>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spcBef>
                <a:spcPts val="0"/>
              </a:spcBef>
              <a:spcAft>
                <a:spcPts val="1400"/>
              </a:spcAft>
              <a:defRPr sz="2400">
                <a:solidFill>
                  <a:srgbClr val="3D6A8E"/>
                </a:solidFill>
              </a:defRPr>
            </a:lvl1pPr>
            <a:lvl2pPr>
              <a:spcBef>
                <a:spcPts val="0"/>
              </a:spcBef>
              <a:spcAft>
                <a:spcPts val="700"/>
              </a:spcAft>
              <a:defRPr sz="2100">
                <a:solidFill>
                  <a:srgbClr val="3D6A8E"/>
                </a:solidFill>
              </a:defRPr>
            </a:lvl2pPr>
            <a:lvl3pPr>
              <a:spcBef>
                <a:spcPts val="0"/>
              </a:spcBef>
              <a:spcAft>
                <a:spcPts val="700"/>
              </a:spcAft>
              <a:defRPr sz="1600">
                <a:solidFill>
                  <a:srgbClr val="3D6A8E"/>
                </a:solidFill>
              </a:defRPr>
            </a:lvl3pPr>
            <a:lvl4pPr>
              <a:spcBef>
                <a:spcPts val="0"/>
              </a:spcBef>
              <a:spcAft>
                <a:spcPts val="700"/>
              </a:spcAft>
              <a:defRPr sz="1600">
                <a:solidFill>
                  <a:srgbClr val="3D6A8E"/>
                </a:solidFill>
              </a:defRPr>
            </a:lvl4pPr>
            <a:lvl5pPr>
              <a:spcBef>
                <a:spcPts val="0"/>
              </a:spcBef>
              <a:spcAft>
                <a:spcPts val="700"/>
              </a:spcAft>
              <a:defRPr sz="1600">
                <a:solidFill>
                  <a:srgbClr val="3D6A8E"/>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3D6A8E"/>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4125786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3D6A8E"/>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3D6A8E"/>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020014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08267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607820"/>
            <a:ext cx="10515600" cy="456914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2719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2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400"/>
        </a:spcAft>
        <a:buFont typeface="Arial" panose="020B0604020202020204" pitchFamily="34" charset="0"/>
        <a:buChar char="•"/>
        <a:defRPr sz="2400" kern="1200">
          <a:solidFill>
            <a:srgbClr val="3D6A8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rgbClr val="3D6A8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3D6A8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3D6A8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3D6A8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idesign.ne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www.paulgraham.com/makersschedule.html"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hyperlink" Target="http://www.eliteform.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hyperlink" Target="http://www.beehiveindustries.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mailto:cmichel@beehiveindustries.com" TargetMode="External"/><Relationship Id="rId2" Type="http://schemas.openxmlformats.org/officeDocument/2006/relationships/hyperlink" Target="mailto:ddurham@dontpaniclabs.com" TargetMode="External"/><Relationship Id="rId1" Type="http://schemas.openxmlformats.org/officeDocument/2006/relationships/slideLayout" Target="../slideLayouts/slideLayout2.xml"/><Relationship Id="rId4" Type="http://schemas.openxmlformats.org/officeDocument/2006/relationships/hyperlink" Target="http://blog.dontpaniclabs.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we approach product development at Nebraska Global </a:t>
            </a:r>
          </a:p>
        </p:txBody>
      </p:sp>
      <p:sp>
        <p:nvSpPr>
          <p:cNvPr id="3" name="Subtitle 2"/>
          <p:cNvSpPr>
            <a:spLocks noGrp="1"/>
          </p:cNvSpPr>
          <p:nvPr>
            <p:ph type="subTitle" idx="1"/>
          </p:nvPr>
        </p:nvSpPr>
        <p:spPr/>
        <p:txBody>
          <a:bodyPr/>
          <a:lstStyle/>
          <a:p>
            <a:r>
              <a:rPr lang="en-US" dirty="0" smtClean="0"/>
              <a:t>Doug Durham</a:t>
            </a:r>
          </a:p>
          <a:p>
            <a:r>
              <a:rPr lang="en-US" dirty="0" smtClean="0"/>
              <a:t>Chad Michel</a:t>
            </a:r>
            <a:endParaRPr lang="en-US" dirty="0"/>
          </a:p>
        </p:txBody>
      </p:sp>
    </p:spTree>
    <p:extLst>
      <p:ext uri="{BB962C8B-B14F-4D97-AF65-F5344CB8AC3E}">
        <p14:creationId xmlns:p14="http://schemas.microsoft.com/office/powerpoint/2010/main" val="23697088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team dynamics</a:t>
            </a:r>
            <a:endParaRPr lang="en-US" dirty="0"/>
          </a:p>
        </p:txBody>
      </p:sp>
      <p:sp>
        <p:nvSpPr>
          <p:cNvPr id="3" name="Content Placeholder 2"/>
          <p:cNvSpPr>
            <a:spLocks noGrp="1"/>
          </p:cNvSpPr>
          <p:nvPr>
            <p:ph idx="1"/>
          </p:nvPr>
        </p:nvSpPr>
        <p:spPr/>
        <p:txBody>
          <a:bodyPr/>
          <a:lstStyle/>
          <a:p>
            <a:r>
              <a:rPr lang="en-US" dirty="0"/>
              <a:t>Goal: </a:t>
            </a:r>
          </a:p>
          <a:p>
            <a:pPr lvl="1"/>
            <a:r>
              <a:rPr lang="en-US" dirty="0"/>
              <a:t>Optimize developer efficiency</a:t>
            </a:r>
          </a:p>
          <a:p>
            <a:pPr lvl="1"/>
            <a:r>
              <a:rPr lang="en-US" dirty="0"/>
              <a:t>Provide structure and mutual accountability</a:t>
            </a:r>
          </a:p>
          <a:p>
            <a:pPr lvl="1"/>
            <a:r>
              <a:rPr lang="en-US" dirty="0"/>
              <a:t>Enable frictionless collaboration and </a:t>
            </a:r>
            <a:r>
              <a:rPr lang="en-US" dirty="0" smtClean="0"/>
              <a:t>communication</a:t>
            </a:r>
          </a:p>
          <a:p>
            <a:pPr lvl="1"/>
            <a:r>
              <a:rPr lang="en-US" dirty="0" smtClean="0"/>
              <a:t>Eliminate bureaucracy</a:t>
            </a:r>
            <a:endParaRPr lang="en-US" dirty="0"/>
          </a:p>
          <a:p>
            <a:pPr marL="0" indent="0">
              <a:buNone/>
            </a:pPr>
            <a:endParaRPr lang="en-US" dirty="0"/>
          </a:p>
        </p:txBody>
      </p:sp>
    </p:spTree>
    <p:extLst>
      <p:ext uri="{BB962C8B-B14F-4D97-AF65-F5344CB8AC3E}">
        <p14:creationId xmlns:p14="http://schemas.microsoft.com/office/powerpoint/2010/main" val="3071413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team </a:t>
            </a:r>
            <a:r>
              <a:rPr lang="en-US" dirty="0"/>
              <a:t>d</a:t>
            </a:r>
            <a:r>
              <a:rPr lang="en-US" dirty="0" smtClean="0"/>
              <a:t>ynamics</a:t>
            </a:r>
            <a:endParaRPr lang="en-US" dirty="0"/>
          </a:p>
        </p:txBody>
      </p:sp>
      <p:sp>
        <p:nvSpPr>
          <p:cNvPr id="67" name="Content Placeholder 66"/>
          <p:cNvSpPr>
            <a:spLocks noGrp="1"/>
          </p:cNvSpPr>
          <p:nvPr>
            <p:ph sz="half" idx="1"/>
          </p:nvPr>
        </p:nvSpPr>
        <p:spPr/>
        <p:txBody>
          <a:bodyPr>
            <a:normAutofit fontScale="92500" lnSpcReduction="10000"/>
          </a:bodyPr>
          <a:lstStyle/>
          <a:p>
            <a:r>
              <a:rPr lang="en-US" dirty="0" smtClean="0"/>
              <a:t>Teams: 4-6 engineers</a:t>
            </a:r>
          </a:p>
          <a:p>
            <a:r>
              <a:rPr lang="en-US" dirty="0" smtClean="0"/>
              <a:t>Project manager is the “hub” for coordination</a:t>
            </a:r>
          </a:p>
          <a:p>
            <a:r>
              <a:rPr lang="en-US" dirty="0" smtClean="0"/>
              <a:t>Team lead / architect works closely with product and project management</a:t>
            </a:r>
          </a:p>
          <a:p>
            <a:r>
              <a:rPr lang="en-US" dirty="0" smtClean="0"/>
              <a:t>Communication flows freely between product </a:t>
            </a:r>
            <a:r>
              <a:rPr lang="en-US" dirty="0"/>
              <a:t>m</a:t>
            </a:r>
            <a:r>
              <a:rPr lang="en-US" dirty="0" smtClean="0"/>
              <a:t>anagement and all team members</a:t>
            </a:r>
          </a:p>
          <a:p>
            <a:r>
              <a:rPr lang="en-US" dirty="0" smtClean="0"/>
              <a:t>QA operates at a product level</a:t>
            </a:r>
          </a:p>
          <a:p>
            <a:r>
              <a:rPr lang="en-US" u="sng" dirty="0" smtClean="0"/>
              <a:t>NOTE</a:t>
            </a:r>
            <a:r>
              <a:rPr lang="en-US" dirty="0" smtClean="0"/>
              <a:t>: Very flat org structure. Accountability is to the team vs a manager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0940" y="1825625"/>
            <a:ext cx="5971476" cy="3886199"/>
          </a:xfrm>
          <a:prstGeom prst="rect">
            <a:avLst/>
          </a:prstGeom>
        </p:spPr>
      </p:pic>
    </p:spTree>
    <p:extLst>
      <p:ext uri="{BB962C8B-B14F-4D97-AF65-F5344CB8AC3E}">
        <p14:creationId xmlns:p14="http://schemas.microsoft.com/office/powerpoint/2010/main" val="225276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layout</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Observation: Only a small amount of “friction” is required before impacting collaboration and communication</a:t>
            </a:r>
          </a:p>
          <a:p>
            <a:r>
              <a:rPr lang="en-US" dirty="0" smtClean="0"/>
              <a:t>Our solution…</a:t>
            </a:r>
          </a:p>
          <a:p>
            <a:pPr lvl="1"/>
            <a:r>
              <a:rPr lang="en-US" dirty="0" smtClean="0"/>
              <a:t>Open spaces</a:t>
            </a:r>
          </a:p>
          <a:p>
            <a:pPr lvl="1"/>
            <a:r>
              <a:rPr lang="en-US" dirty="0" smtClean="0"/>
              <a:t>Adjustable desks</a:t>
            </a:r>
          </a:p>
          <a:p>
            <a:pPr lvl="1"/>
            <a:r>
              <a:rPr lang="en-US" dirty="0" smtClean="0"/>
              <a:t>Easy access to breakout rooms</a:t>
            </a:r>
          </a:p>
          <a:p>
            <a:pPr lvl="1"/>
            <a:r>
              <a:rPr lang="en-US" dirty="0" smtClean="0"/>
              <a:t>Movement to mobile computing</a:t>
            </a:r>
          </a:p>
          <a:p>
            <a:pPr lvl="1"/>
            <a:r>
              <a:rPr lang="en-US" dirty="0" smtClean="0"/>
              <a:t>Headphones </a:t>
            </a:r>
            <a:r>
              <a:rPr lang="en-US" dirty="0" smtClean="0">
                <a:sym typeface="Wingdings" panose="05000000000000000000" pitchFamily="2" charset="2"/>
              </a:rPr>
              <a:t></a:t>
            </a:r>
            <a:endParaRPr lang="en-US" dirty="0" smtClean="0"/>
          </a:p>
          <a:p>
            <a:endParaRPr lang="en-US" dirty="0"/>
          </a:p>
          <a:p>
            <a:r>
              <a:rPr lang="en-US" dirty="0" smtClean="0"/>
              <a:t>Does have some drawbacks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1157" y="1809677"/>
            <a:ext cx="5129655" cy="34197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278876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plan</a:t>
            </a:r>
            <a:endParaRPr lang="en-US" dirty="0"/>
          </a:p>
        </p:txBody>
      </p:sp>
      <p:sp>
        <p:nvSpPr>
          <p:cNvPr id="3" name="Content Placeholder 2"/>
          <p:cNvSpPr>
            <a:spLocks noGrp="1"/>
          </p:cNvSpPr>
          <p:nvPr>
            <p:ph idx="1"/>
          </p:nvPr>
        </p:nvSpPr>
        <p:spPr/>
        <p:txBody>
          <a:bodyPr>
            <a:normAutofit/>
          </a:bodyPr>
          <a:lstStyle/>
          <a:p>
            <a:r>
              <a:rPr lang="en-US" dirty="0" smtClean="0"/>
              <a:t>Goals</a:t>
            </a:r>
          </a:p>
          <a:p>
            <a:pPr lvl="1"/>
            <a:r>
              <a:rPr lang="en-US" dirty="0" smtClean="0"/>
              <a:t>Create a backlog of stories where each story represents &lt;= 1 week of effort</a:t>
            </a:r>
          </a:p>
          <a:p>
            <a:pPr lvl="1"/>
            <a:r>
              <a:rPr lang="en-US" dirty="0" smtClean="0"/>
              <a:t>Create a process that allows for predictable throughput</a:t>
            </a:r>
          </a:p>
          <a:p>
            <a:pPr lvl="1"/>
            <a:r>
              <a:rPr lang="en-US" dirty="0" smtClean="0"/>
              <a:t>Treat requirements analysis/story development as a design exercise</a:t>
            </a:r>
          </a:p>
          <a:p>
            <a:pPr lvl="1"/>
            <a:r>
              <a:rPr lang="en-US" dirty="0" smtClean="0"/>
              <a:t>Incorporate risk reduction</a:t>
            </a:r>
          </a:p>
        </p:txBody>
      </p:sp>
    </p:spTree>
    <p:extLst>
      <p:ext uri="{BB962C8B-B14F-4D97-AF65-F5344CB8AC3E}">
        <p14:creationId xmlns:p14="http://schemas.microsoft.com/office/powerpoint/2010/main" val="821505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development</a:t>
            </a:r>
            <a:endParaRPr lang="en-US" dirty="0"/>
          </a:p>
        </p:txBody>
      </p:sp>
      <p:sp>
        <p:nvSpPr>
          <p:cNvPr id="3" name="Content Placeholder 2"/>
          <p:cNvSpPr>
            <a:spLocks noGrp="1"/>
          </p:cNvSpPr>
          <p:nvPr>
            <p:ph idx="1"/>
          </p:nvPr>
        </p:nvSpPr>
        <p:spPr/>
        <p:txBody>
          <a:bodyPr/>
          <a:lstStyle/>
          <a:p>
            <a:r>
              <a:rPr lang="en-US" dirty="0" smtClean="0"/>
              <a:t>Collaboration </a:t>
            </a:r>
            <a:r>
              <a:rPr lang="en-US" dirty="0"/>
              <a:t>with product manager/owner to define product/release requirements</a:t>
            </a:r>
          </a:p>
          <a:p>
            <a:r>
              <a:rPr lang="en-US" dirty="0"/>
              <a:t>Develop UI/UX wireframes as necessary to help with requirement insight and effort estimation</a:t>
            </a:r>
          </a:p>
          <a:p>
            <a:r>
              <a:rPr lang="en-US" dirty="0"/>
              <a:t>Continue to decompose stories until development team feels effort is &lt;= 1 week</a:t>
            </a:r>
          </a:p>
          <a:p>
            <a:r>
              <a:rPr lang="en-US" dirty="0"/>
              <a:t>Fixed estimate “buckets”</a:t>
            </a:r>
          </a:p>
          <a:p>
            <a:pPr lvl="1"/>
            <a:r>
              <a:rPr lang="en-US" dirty="0"/>
              <a:t>1 point = 1 week</a:t>
            </a:r>
          </a:p>
          <a:p>
            <a:pPr lvl="1"/>
            <a:r>
              <a:rPr lang="en-US" dirty="0"/>
              <a:t>0.5 = 2.5 days</a:t>
            </a:r>
          </a:p>
          <a:p>
            <a:pPr lvl="1"/>
            <a:r>
              <a:rPr lang="en-US" dirty="0"/>
              <a:t>0.2 = 1 day</a:t>
            </a:r>
          </a:p>
          <a:p>
            <a:pPr lvl="1"/>
            <a:r>
              <a:rPr lang="en-US" dirty="0"/>
              <a:t>0 &lt;= 1 </a:t>
            </a:r>
            <a:r>
              <a:rPr lang="en-US" dirty="0" err="1"/>
              <a:t>hr</a:t>
            </a:r>
            <a:endParaRPr lang="en-US" dirty="0"/>
          </a:p>
          <a:p>
            <a:endParaRPr lang="en-US" dirty="0"/>
          </a:p>
        </p:txBody>
      </p:sp>
    </p:spTree>
    <p:extLst>
      <p:ext uri="{BB962C8B-B14F-4D97-AF65-F5344CB8AC3E}">
        <p14:creationId xmlns:p14="http://schemas.microsoft.com/office/powerpoint/2010/main" val="4171129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820" y="200320"/>
            <a:ext cx="10515600" cy="1090295"/>
          </a:xfrm>
        </p:spPr>
        <p:txBody>
          <a:bodyPr/>
          <a:lstStyle/>
          <a:p>
            <a:r>
              <a:rPr lang="en-US" dirty="0" smtClean="0"/>
              <a:t>Multi-Sprint Release Planning</a:t>
            </a:r>
            <a:endParaRPr lang="en-US" dirty="0"/>
          </a:p>
        </p:txBody>
      </p:sp>
      <p:sp>
        <p:nvSpPr>
          <p:cNvPr id="3" name="Content Placeholder 2"/>
          <p:cNvSpPr>
            <a:spLocks noGrp="1"/>
          </p:cNvSpPr>
          <p:nvPr>
            <p:ph idx="1"/>
          </p:nvPr>
        </p:nvSpPr>
        <p:spPr>
          <a:xfrm>
            <a:off x="845820" y="1177202"/>
            <a:ext cx="10515600" cy="4503419"/>
          </a:xfrm>
        </p:spPr>
        <p:txBody>
          <a:bodyPr/>
          <a:lstStyle/>
          <a:p>
            <a:r>
              <a:rPr lang="en-US" dirty="0" smtClean="0"/>
              <a:t>Stories </a:t>
            </a:r>
            <a:r>
              <a:rPr lang="en-US" dirty="0" smtClean="0"/>
              <a:t>are assigned to sprints</a:t>
            </a:r>
          </a:p>
          <a:p>
            <a:pPr lvl="1"/>
            <a:r>
              <a:rPr lang="en-US" dirty="0" smtClean="0"/>
              <a:t>Available resources dictate total points available per sprint (i.e. velocity)</a:t>
            </a:r>
          </a:p>
          <a:p>
            <a:pPr lvl="1"/>
            <a:r>
              <a:rPr lang="en-US" dirty="0" smtClean="0"/>
              <a:t>Story dependencies, priorities and risks influence where stories appear in the schedule</a:t>
            </a:r>
          </a:p>
          <a:p>
            <a:r>
              <a:rPr lang="en-US" dirty="0" smtClean="0"/>
              <a:t>Resulting sprint plan provides…</a:t>
            </a:r>
          </a:p>
          <a:p>
            <a:pPr lvl="1"/>
            <a:r>
              <a:rPr lang="en-US" dirty="0" smtClean="0"/>
              <a:t>Estimate of likely release date (provides visibility to folks outside product development)</a:t>
            </a:r>
          </a:p>
          <a:p>
            <a:pPr lvl="1"/>
            <a:r>
              <a:rPr lang="en-US" dirty="0" smtClean="0"/>
              <a:t>Visibility into rationale for sequence and timing</a:t>
            </a:r>
          </a:p>
          <a:p>
            <a:r>
              <a:rPr lang="en-US" dirty="0" smtClean="0"/>
              <a:t>Important: Sprint plan is just a plan, not the law</a:t>
            </a:r>
          </a:p>
          <a:p>
            <a:pPr lvl="1"/>
            <a:r>
              <a:rPr lang="en-US" dirty="0" smtClean="0"/>
              <a:t>Every new sprint presents opportunity for adjustment and change in priorities</a:t>
            </a:r>
          </a:p>
          <a:p>
            <a:pPr lvl="1"/>
            <a:endParaRPr lang="en-US" dirty="0"/>
          </a:p>
        </p:txBody>
      </p:sp>
      <p:pic>
        <p:nvPicPr>
          <p:cNvPr id="4" name="Picture 3"/>
          <p:cNvPicPr>
            <a:picLocks noChangeAspect="1"/>
          </p:cNvPicPr>
          <p:nvPr/>
        </p:nvPicPr>
        <p:blipFill>
          <a:blip r:embed="rId2"/>
          <a:stretch>
            <a:fillRect/>
          </a:stretch>
        </p:blipFill>
        <p:spPr>
          <a:xfrm>
            <a:off x="3070350" y="4379065"/>
            <a:ext cx="6066540" cy="1878622"/>
          </a:xfrm>
          <a:prstGeom prst="rect">
            <a:avLst/>
          </a:prstGeom>
        </p:spPr>
      </p:pic>
    </p:spTree>
    <p:extLst>
      <p:ext uri="{BB962C8B-B14F-4D97-AF65-F5344CB8AC3E}">
        <p14:creationId xmlns:p14="http://schemas.microsoft.com/office/powerpoint/2010/main" val="216185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“Maintenance” development</a:t>
            </a:r>
            <a:endParaRPr lang="en-US" dirty="0"/>
          </a:p>
        </p:txBody>
      </p:sp>
      <p:sp>
        <p:nvSpPr>
          <p:cNvPr id="3" name="Content Placeholder 2"/>
          <p:cNvSpPr>
            <a:spLocks noGrp="1"/>
          </p:cNvSpPr>
          <p:nvPr>
            <p:ph idx="1"/>
          </p:nvPr>
        </p:nvSpPr>
        <p:spPr/>
        <p:txBody>
          <a:bodyPr/>
          <a:lstStyle/>
          <a:p>
            <a:r>
              <a:rPr lang="en-US" dirty="0" smtClean="0"/>
              <a:t>Move toward a “</a:t>
            </a:r>
            <a:r>
              <a:rPr lang="en-US" dirty="0" err="1" smtClean="0"/>
              <a:t>kanban</a:t>
            </a:r>
            <a:r>
              <a:rPr lang="en-US" dirty="0" smtClean="0"/>
              <a:t>“ model</a:t>
            </a:r>
          </a:p>
          <a:p>
            <a:pPr lvl="1"/>
            <a:r>
              <a:rPr lang="en-US" dirty="0" smtClean="0"/>
              <a:t>Stories are stack ranked and worked in priority order</a:t>
            </a:r>
          </a:p>
          <a:p>
            <a:pPr lvl="1"/>
            <a:r>
              <a:rPr lang="en-US" dirty="0" smtClean="0"/>
              <a:t>Releases typically done at end of each sprint</a:t>
            </a:r>
          </a:p>
          <a:p>
            <a:r>
              <a:rPr lang="en-US" dirty="0" smtClean="0"/>
              <a:t>We often ebb and flow back and forth between multi-sprint releases and Kanban releases.</a:t>
            </a:r>
          </a:p>
          <a:p>
            <a:pPr lvl="1"/>
            <a:r>
              <a:rPr lang="en-US" dirty="0" smtClean="0"/>
              <a:t>Sometimes at the same time</a:t>
            </a:r>
            <a:endParaRPr lang="en-US" dirty="0"/>
          </a:p>
        </p:txBody>
      </p:sp>
    </p:spTree>
    <p:extLst>
      <p:ext uri="{BB962C8B-B14F-4D97-AF65-F5344CB8AC3E}">
        <p14:creationId xmlns:p14="http://schemas.microsoft.com/office/powerpoint/2010/main" val="3407160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a:t>
            </a:r>
            <a:r>
              <a:rPr lang="en-US" dirty="0" smtClean="0"/>
              <a:t>planning</a:t>
            </a:r>
            <a:endParaRPr lang="en-US" dirty="0"/>
          </a:p>
        </p:txBody>
      </p:sp>
      <p:sp>
        <p:nvSpPr>
          <p:cNvPr id="3" name="Content Placeholder 2"/>
          <p:cNvSpPr>
            <a:spLocks noGrp="1"/>
          </p:cNvSpPr>
          <p:nvPr>
            <p:ph idx="1"/>
          </p:nvPr>
        </p:nvSpPr>
        <p:spPr/>
        <p:txBody>
          <a:bodyPr>
            <a:normAutofit lnSpcReduction="10000"/>
          </a:bodyPr>
          <a:lstStyle/>
          <a:p>
            <a:r>
              <a:rPr lang="en-US" dirty="0" smtClean="0"/>
              <a:t>IMPORTANT: This is treated as a design process!!!</a:t>
            </a:r>
          </a:p>
          <a:p>
            <a:r>
              <a:rPr lang="en-US" dirty="0" smtClean="0"/>
              <a:t>Stories </a:t>
            </a:r>
            <a:r>
              <a:rPr lang="en-US" dirty="0" smtClean="0"/>
              <a:t>are broken down into tasks</a:t>
            </a:r>
          </a:p>
          <a:p>
            <a:pPr lvl="1"/>
            <a:r>
              <a:rPr lang="en-US" dirty="0" smtClean="0"/>
              <a:t>Tasks are the steps to implement</a:t>
            </a:r>
          </a:p>
          <a:p>
            <a:pPr lvl="1"/>
            <a:r>
              <a:rPr lang="en-US" dirty="0" smtClean="0"/>
              <a:t>White </a:t>
            </a:r>
            <a:r>
              <a:rPr lang="en-US" dirty="0" smtClean="0"/>
              <a:t>papers used for more fluid or complex stories</a:t>
            </a:r>
          </a:p>
          <a:p>
            <a:pPr lvl="2"/>
            <a:r>
              <a:rPr lang="en-US" dirty="0" smtClean="0"/>
              <a:t>Observation: Writing things down increases insights into requirements and design</a:t>
            </a:r>
          </a:p>
          <a:p>
            <a:r>
              <a:rPr lang="en-US" dirty="0" smtClean="0"/>
              <a:t>Tasks are estimated</a:t>
            </a:r>
          </a:p>
          <a:p>
            <a:pPr lvl="1"/>
            <a:r>
              <a:rPr lang="en-US" dirty="0" smtClean="0"/>
              <a:t>Small (&lt; 4 </a:t>
            </a:r>
            <a:r>
              <a:rPr lang="en-US" dirty="0" err="1" smtClean="0"/>
              <a:t>hrs</a:t>
            </a:r>
            <a:r>
              <a:rPr lang="en-US" dirty="0" smtClean="0"/>
              <a:t>)</a:t>
            </a:r>
          </a:p>
          <a:p>
            <a:pPr lvl="1"/>
            <a:r>
              <a:rPr lang="en-US" dirty="0" smtClean="0"/>
              <a:t>Medium (4-12 hours)</a:t>
            </a:r>
          </a:p>
          <a:p>
            <a:pPr lvl="1"/>
            <a:r>
              <a:rPr lang="en-US" dirty="0" smtClean="0"/>
              <a:t>Large (&gt; 12 </a:t>
            </a:r>
            <a:r>
              <a:rPr lang="en-US" dirty="0" err="1" smtClean="0"/>
              <a:t>hrs</a:t>
            </a:r>
            <a:r>
              <a:rPr lang="en-US" dirty="0" smtClean="0"/>
              <a:t>) (further decomposition?)</a:t>
            </a:r>
          </a:p>
          <a:p>
            <a:r>
              <a:rPr lang="en-US" dirty="0" smtClean="0"/>
              <a:t>Tasks estimates are compared to story estimates</a:t>
            </a:r>
          </a:p>
          <a:p>
            <a:pPr lvl="1"/>
            <a:r>
              <a:rPr lang="en-US" dirty="0" smtClean="0"/>
              <a:t>Adjustments made as necessary</a:t>
            </a:r>
          </a:p>
          <a:p>
            <a:r>
              <a:rPr lang="en-US" dirty="0" smtClean="0"/>
              <a:t>Sprints are 1 week (typically)</a:t>
            </a:r>
            <a:endParaRPr lang="en-US" dirty="0"/>
          </a:p>
        </p:txBody>
      </p:sp>
    </p:spTree>
    <p:extLst>
      <p:ext uri="{BB962C8B-B14F-4D97-AF65-F5344CB8AC3E}">
        <p14:creationId xmlns:p14="http://schemas.microsoft.com/office/powerpoint/2010/main" val="28737305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085" y="1491273"/>
            <a:ext cx="9917251" cy="1754326"/>
          </a:xfrm>
          <a:prstGeom prst="rect">
            <a:avLst/>
          </a:prstGeom>
          <a:noFill/>
        </p:spPr>
        <p:txBody>
          <a:bodyPr wrap="square" rtlCol="0">
            <a:spAutoFit/>
          </a:bodyPr>
          <a:lstStyle/>
          <a:p>
            <a:pPr algn="ctr"/>
            <a:r>
              <a:rPr lang="en-US" sz="3600" dirty="0"/>
              <a:t> “Always code as if the guy who ends up maintaining your code will be a violent psychopath who knows where you live.”</a:t>
            </a:r>
            <a:r>
              <a:rPr lang="en-US" sz="3600" dirty="0"/>
              <a:t> </a:t>
            </a:r>
          </a:p>
        </p:txBody>
      </p:sp>
      <p:pic>
        <p:nvPicPr>
          <p:cNvPr id="3082" name="Picture 10" descr="http://www.doblu.com/wp-content/uploads/2010/12/pyscho47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1684" y="3416689"/>
            <a:ext cx="4857778" cy="2732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How we design software</a:t>
            </a:r>
            <a:endParaRPr lang="en-US" dirty="0"/>
          </a:p>
        </p:txBody>
      </p:sp>
    </p:spTree>
    <p:extLst>
      <p:ext uri="{BB962C8B-B14F-4D97-AF65-F5344CB8AC3E}">
        <p14:creationId xmlns:p14="http://schemas.microsoft.com/office/powerpoint/2010/main" val="35550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design the software</a:t>
            </a:r>
            <a:endParaRPr lang="en-US" dirty="0"/>
          </a:p>
        </p:txBody>
      </p:sp>
      <p:sp>
        <p:nvSpPr>
          <p:cNvPr id="3" name="Content Placeholder 2"/>
          <p:cNvSpPr>
            <a:spLocks noGrp="1"/>
          </p:cNvSpPr>
          <p:nvPr>
            <p:ph idx="1"/>
          </p:nvPr>
        </p:nvSpPr>
        <p:spPr/>
        <p:txBody>
          <a:bodyPr>
            <a:normAutofit lnSpcReduction="10000"/>
          </a:bodyPr>
          <a:lstStyle/>
          <a:p>
            <a:pPr marL="0" indent="0" algn="ctr">
              <a:buNone/>
            </a:pPr>
            <a:r>
              <a:rPr lang="en-US" dirty="0" smtClean="0"/>
              <a:t>Software engineering is…</a:t>
            </a:r>
          </a:p>
          <a:p>
            <a:pPr marL="0" indent="0" algn="ctr">
              <a:buNone/>
            </a:pPr>
            <a:r>
              <a:rPr lang="en-US" dirty="0" smtClean="0"/>
              <a:t>“</a:t>
            </a:r>
            <a:r>
              <a:rPr lang="en-US" dirty="0"/>
              <a:t>the multi-person construction of multi-version programs</a:t>
            </a:r>
            <a:r>
              <a:rPr lang="en-US" dirty="0" smtClean="0"/>
              <a:t>.”-- David </a:t>
            </a:r>
            <a:r>
              <a:rPr lang="en-US" dirty="0" err="1"/>
              <a:t>Parnas</a:t>
            </a:r>
            <a:endParaRPr lang="en-US" dirty="0"/>
          </a:p>
          <a:p>
            <a:endParaRPr lang="en-US" dirty="0"/>
          </a:p>
          <a:p>
            <a:pPr marL="0" indent="0" algn="ctr">
              <a:buNone/>
            </a:pPr>
            <a:r>
              <a:rPr lang="en-US" u="sng" dirty="0"/>
              <a:t>Consumers</a:t>
            </a:r>
            <a:r>
              <a:rPr lang="en-US" dirty="0"/>
              <a:t> use </a:t>
            </a:r>
            <a:r>
              <a:rPr lang="en-US" u="sng" dirty="0"/>
              <a:t>products</a:t>
            </a:r>
            <a:r>
              <a:rPr lang="en-US" dirty="0"/>
              <a:t> developed by </a:t>
            </a:r>
            <a:r>
              <a:rPr lang="en-US" u="sng" dirty="0"/>
              <a:t>teams</a:t>
            </a:r>
            <a:r>
              <a:rPr lang="en-US" dirty="0"/>
              <a:t> of </a:t>
            </a:r>
            <a:r>
              <a:rPr lang="en-US" dirty="0" smtClean="0"/>
              <a:t>engineers </a:t>
            </a:r>
            <a:r>
              <a:rPr lang="en-US" dirty="0"/>
              <a:t>and these products are continuously </a:t>
            </a:r>
            <a:r>
              <a:rPr lang="en-US" u="sng" dirty="0"/>
              <a:t>changing and evolving</a:t>
            </a:r>
          </a:p>
          <a:p>
            <a:endParaRPr lang="en-US" dirty="0" smtClean="0"/>
          </a:p>
          <a:p>
            <a:r>
              <a:rPr lang="en-US" dirty="0" smtClean="0"/>
              <a:t>Our solution</a:t>
            </a:r>
          </a:p>
          <a:p>
            <a:pPr lvl="1"/>
            <a:r>
              <a:rPr lang="en-US" dirty="0" smtClean="0"/>
              <a:t>Formal software design role/process</a:t>
            </a:r>
          </a:p>
          <a:p>
            <a:pPr lvl="1"/>
            <a:r>
              <a:rPr lang="en-US" dirty="0" smtClean="0"/>
              <a:t>Leverage existing design principles</a:t>
            </a:r>
          </a:p>
          <a:p>
            <a:pPr lvl="1"/>
            <a:r>
              <a:rPr lang="en-US" dirty="0" smtClean="0"/>
              <a:t>Consistency of design pattern</a:t>
            </a:r>
          </a:p>
          <a:p>
            <a:pPr lvl="1"/>
            <a:r>
              <a:rPr lang="en-US" dirty="0" smtClean="0"/>
              <a:t>Consistency of design conventions</a:t>
            </a:r>
          </a:p>
          <a:p>
            <a:pPr lvl="1"/>
            <a:r>
              <a:rPr lang="en-US" dirty="0" smtClean="0"/>
              <a:t>“Global” design criteria</a:t>
            </a:r>
          </a:p>
          <a:p>
            <a:endParaRPr lang="en-US" dirty="0"/>
          </a:p>
          <a:p>
            <a:endParaRPr lang="en-US" dirty="0"/>
          </a:p>
        </p:txBody>
      </p:sp>
    </p:spTree>
    <p:extLst>
      <p:ext uri="{BB962C8B-B14F-4D97-AF65-F5344CB8AC3E}">
        <p14:creationId xmlns:p14="http://schemas.microsoft.com/office/powerpoint/2010/main" val="276215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347200" y="6356350"/>
            <a:ext cx="2844800" cy="365125"/>
          </a:xfrm>
          <a:prstGeom prst="rect">
            <a:avLst/>
          </a:prstGeom>
        </p:spPr>
        <p:txBody>
          <a:bodyPr/>
          <a:lstStyle/>
          <a:p>
            <a:fld id="{E268108B-C9DC-4FCF-B71D-9AE2DFB83880}" type="slidenum">
              <a:rPr lang="en-US" smtClean="0"/>
              <a:pPr/>
              <a:t>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911" y="1524000"/>
            <a:ext cx="6744178" cy="13716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3885560"/>
            <a:ext cx="3810000" cy="1902714"/>
          </a:xfrm>
          <a:prstGeom prst="rect">
            <a:avLst/>
          </a:prstGeom>
        </p:spPr>
      </p:pic>
    </p:spTree>
    <p:extLst>
      <p:ext uri="{BB962C8B-B14F-4D97-AF65-F5344CB8AC3E}">
        <p14:creationId xmlns:p14="http://schemas.microsoft.com/office/powerpoint/2010/main" val="41557738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Leveraging existing principles</a:t>
            </a:r>
            <a:endParaRPr lang="en-US" dirty="0"/>
          </a:p>
        </p:txBody>
      </p:sp>
      <p:sp>
        <p:nvSpPr>
          <p:cNvPr id="3" name="Content Placeholder 2"/>
          <p:cNvSpPr>
            <a:spLocks noGrp="1"/>
          </p:cNvSpPr>
          <p:nvPr>
            <p:ph idx="1"/>
          </p:nvPr>
        </p:nvSpPr>
        <p:spPr/>
        <p:txBody>
          <a:bodyPr/>
          <a:lstStyle/>
          <a:p>
            <a:r>
              <a:rPr lang="en-US" dirty="0" smtClean="0"/>
              <a:t>Information hiding</a:t>
            </a:r>
          </a:p>
          <a:p>
            <a:r>
              <a:rPr lang="en-US" dirty="0" smtClean="0"/>
              <a:t>Designing for change</a:t>
            </a:r>
          </a:p>
          <a:p>
            <a:r>
              <a:rPr lang="en-US" dirty="0" smtClean="0"/>
              <a:t>Separation of concerns</a:t>
            </a:r>
          </a:p>
          <a:p>
            <a:r>
              <a:rPr lang="en-US" dirty="0" smtClean="0"/>
              <a:t>Maximize functional cohesiveness</a:t>
            </a:r>
          </a:p>
          <a:p>
            <a:r>
              <a:rPr lang="en-US" dirty="0" smtClean="0"/>
              <a:t>Minimize coupling</a:t>
            </a:r>
          </a:p>
          <a:p>
            <a:r>
              <a:rPr lang="en-US" dirty="0" smtClean="0"/>
              <a:t>Favor closed vs open architecture</a:t>
            </a:r>
            <a:endParaRPr lang="en-US" dirty="0"/>
          </a:p>
        </p:txBody>
      </p:sp>
    </p:spTree>
    <p:extLst>
      <p:ext uri="{BB962C8B-B14F-4D97-AF65-F5344CB8AC3E}">
        <p14:creationId xmlns:p14="http://schemas.microsoft.com/office/powerpoint/2010/main" val="3550728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software design process</a:t>
            </a:r>
            <a:endParaRPr lang="en-US" dirty="0"/>
          </a:p>
        </p:txBody>
      </p:sp>
      <p:sp>
        <p:nvSpPr>
          <p:cNvPr id="3" name="Content Placeholder 2"/>
          <p:cNvSpPr>
            <a:spLocks noGrp="1"/>
          </p:cNvSpPr>
          <p:nvPr>
            <p:ph idx="1"/>
          </p:nvPr>
        </p:nvSpPr>
        <p:spPr/>
        <p:txBody>
          <a:bodyPr/>
          <a:lstStyle/>
          <a:p>
            <a:r>
              <a:rPr lang="en-US" dirty="0" err="1" smtClean="0"/>
              <a:t>IDesign</a:t>
            </a:r>
            <a:r>
              <a:rPr lang="en-US" dirty="0" smtClean="0"/>
              <a:t> “Method”</a:t>
            </a:r>
          </a:p>
          <a:p>
            <a:pPr lvl="1"/>
            <a:r>
              <a:rPr lang="en-US" dirty="0" smtClean="0">
                <a:hlinkClick r:id="rId2"/>
              </a:rPr>
              <a:t>http://www.idesign.net</a:t>
            </a:r>
            <a:endParaRPr lang="en-US" dirty="0" smtClean="0"/>
          </a:p>
          <a:p>
            <a:pPr lvl="1"/>
            <a:r>
              <a:rPr lang="en-US" dirty="0" smtClean="0"/>
              <a:t>Search “Zen of Architecture”</a:t>
            </a:r>
          </a:p>
          <a:p>
            <a:r>
              <a:rPr lang="en-US" dirty="0" smtClean="0"/>
              <a:t>Encapsulation of </a:t>
            </a:r>
            <a:r>
              <a:rPr lang="en-US" dirty="0"/>
              <a:t>v</a:t>
            </a:r>
            <a:r>
              <a:rPr lang="en-US" dirty="0" smtClean="0"/>
              <a:t>olatility / design for change</a:t>
            </a:r>
          </a:p>
          <a:p>
            <a:pPr lvl="1"/>
            <a:r>
              <a:rPr lang="en-US" dirty="0" smtClean="0"/>
              <a:t>Information hiding</a:t>
            </a:r>
          </a:p>
          <a:p>
            <a:r>
              <a:rPr lang="en-US" dirty="0" smtClean="0"/>
              <a:t>Every class is a “service”</a:t>
            </a:r>
          </a:p>
          <a:p>
            <a:pPr lvl="1"/>
            <a:r>
              <a:rPr lang="en-US" dirty="0" smtClean="0"/>
              <a:t>Service orientation vs object-orientation</a:t>
            </a:r>
          </a:p>
          <a:p>
            <a:r>
              <a:rPr lang="en-US" dirty="0" smtClean="0"/>
              <a:t>Multiple </a:t>
            </a:r>
            <a:r>
              <a:rPr lang="en-US" dirty="0"/>
              <a:t>v</a:t>
            </a:r>
            <a:r>
              <a:rPr lang="en-US" dirty="0" smtClean="0"/>
              <a:t>iews of the design</a:t>
            </a:r>
          </a:p>
          <a:p>
            <a:r>
              <a:rPr lang="en-US" dirty="0" smtClean="0"/>
              <a:t>Simplified conventions and rules</a:t>
            </a:r>
          </a:p>
          <a:p>
            <a:pPr marL="0" indent="0">
              <a:buNone/>
            </a:pPr>
            <a:endParaRPr lang="en-US" dirty="0" smtClean="0"/>
          </a:p>
        </p:txBody>
      </p:sp>
    </p:spTree>
    <p:extLst>
      <p:ext uri="{BB962C8B-B14F-4D97-AF65-F5344CB8AC3E}">
        <p14:creationId xmlns:p14="http://schemas.microsoft.com/office/powerpoint/2010/main" val="8210203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design </a:t>
            </a:r>
            <a:r>
              <a:rPr lang="en-US" baseline="0" dirty="0" smtClean="0"/>
              <a:t>conventions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Basic abstractions</a:t>
            </a:r>
          </a:p>
          <a:p>
            <a:pPr lvl="1"/>
            <a:r>
              <a:rPr lang="en-US" dirty="0" smtClean="0"/>
              <a:t>Managers: Manages </a:t>
            </a:r>
            <a:r>
              <a:rPr lang="en-US" dirty="0"/>
              <a:t>sequence of actions</a:t>
            </a:r>
          </a:p>
          <a:p>
            <a:pPr lvl="1"/>
            <a:r>
              <a:rPr lang="en-US" dirty="0" smtClean="0"/>
              <a:t>Engines: Applies </a:t>
            </a:r>
            <a:r>
              <a:rPr lang="en-US" dirty="0"/>
              <a:t>algorithm/business rule</a:t>
            </a:r>
          </a:p>
          <a:p>
            <a:pPr lvl="1"/>
            <a:r>
              <a:rPr lang="en-US" dirty="0" err="1" smtClean="0"/>
              <a:t>Accessors</a:t>
            </a:r>
            <a:r>
              <a:rPr lang="en-US" dirty="0" smtClean="0"/>
              <a:t>: Data/resources</a:t>
            </a:r>
            <a:endParaRPr lang="en-US" dirty="0"/>
          </a:p>
          <a:p>
            <a:pPr lvl="1"/>
            <a:r>
              <a:rPr lang="en-US" dirty="0" smtClean="0"/>
              <a:t>Utilities</a:t>
            </a:r>
          </a:p>
          <a:p>
            <a:endParaRPr lang="en-US" dirty="0"/>
          </a:p>
        </p:txBody>
      </p:sp>
      <p:sp>
        <p:nvSpPr>
          <p:cNvPr id="4" name="Content Placeholder 3"/>
          <p:cNvSpPr>
            <a:spLocks noGrp="1"/>
          </p:cNvSpPr>
          <p:nvPr>
            <p:ph sz="half" idx="2"/>
          </p:nvPr>
        </p:nvSpPr>
        <p:spPr>
          <a:xfrm>
            <a:off x="6172200" y="1825625"/>
            <a:ext cx="5181600" cy="4736540"/>
          </a:xfrm>
        </p:spPr>
        <p:txBody>
          <a:bodyPr>
            <a:normAutofit lnSpcReduction="10000"/>
          </a:bodyPr>
          <a:lstStyle/>
          <a:p>
            <a:r>
              <a:rPr lang="en-US" dirty="0"/>
              <a:t>Layers (typical)</a:t>
            </a:r>
          </a:p>
          <a:p>
            <a:pPr lvl="1"/>
            <a:r>
              <a:rPr lang="en-US" dirty="0" smtClean="0"/>
              <a:t>Clients </a:t>
            </a:r>
            <a:endParaRPr lang="en-US" dirty="0"/>
          </a:p>
          <a:p>
            <a:pPr lvl="1"/>
            <a:r>
              <a:rPr lang="en-US" dirty="0"/>
              <a:t>Business</a:t>
            </a:r>
          </a:p>
          <a:p>
            <a:pPr lvl="1"/>
            <a:r>
              <a:rPr lang="en-US" dirty="0"/>
              <a:t>Resource Access </a:t>
            </a:r>
          </a:p>
          <a:p>
            <a:pPr lvl="1"/>
            <a:r>
              <a:rPr lang="en-US" dirty="0"/>
              <a:t>Resources</a:t>
            </a:r>
          </a:p>
          <a:p>
            <a:r>
              <a:rPr lang="en-US" dirty="0"/>
              <a:t>Communication rules</a:t>
            </a:r>
          </a:p>
          <a:p>
            <a:pPr lvl="1"/>
            <a:r>
              <a:rPr lang="en-US" dirty="0"/>
              <a:t>Closed architecture</a:t>
            </a:r>
          </a:p>
          <a:p>
            <a:pPr lvl="1"/>
            <a:r>
              <a:rPr lang="en-US" dirty="0"/>
              <a:t>Services can only call down</a:t>
            </a:r>
          </a:p>
          <a:p>
            <a:pPr lvl="2"/>
            <a:r>
              <a:rPr lang="en-US" dirty="0"/>
              <a:t>Utility </a:t>
            </a:r>
            <a:r>
              <a:rPr lang="en-US" dirty="0" smtClean="0"/>
              <a:t>exception</a:t>
            </a:r>
          </a:p>
          <a:p>
            <a:pPr lvl="1"/>
            <a:r>
              <a:rPr lang="en-US" dirty="0" smtClean="0"/>
              <a:t>Not allowed:</a:t>
            </a:r>
          </a:p>
          <a:p>
            <a:pPr lvl="2"/>
            <a:r>
              <a:rPr lang="en-US" dirty="0" smtClean="0"/>
              <a:t>Manager -&gt; Manager (sync)</a:t>
            </a:r>
          </a:p>
          <a:p>
            <a:pPr lvl="2"/>
            <a:r>
              <a:rPr lang="en-US" dirty="0" smtClean="0"/>
              <a:t>Client -&gt; Engine</a:t>
            </a:r>
          </a:p>
          <a:p>
            <a:pPr lvl="2"/>
            <a:r>
              <a:rPr lang="en-US" dirty="0" smtClean="0"/>
              <a:t>Client -&gt; </a:t>
            </a:r>
            <a:r>
              <a:rPr lang="en-US" dirty="0" err="1" smtClean="0"/>
              <a:t>Accessor</a:t>
            </a:r>
            <a:endParaRPr lang="en-US" dirty="0"/>
          </a:p>
          <a:p>
            <a:pPr lvl="1"/>
            <a:endParaRPr lang="en-US" dirty="0"/>
          </a:p>
        </p:txBody>
      </p:sp>
      <p:sp>
        <p:nvSpPr>
          <p:cNvPr id="6" name="Rectangle 5"/>
          <p:cNvSpPr>
            <a:spLocks noChangeArrowheads="1"/>
          </p:cNvSpPr>
          <p:nvPr/>
        </p:nvSpPr>
        <p:spPr bwMode="auto">
          <a:xfrm>
            <a:off x="10814527" y="3544681"/>
            <a:ext cx="797871" cy="389144"/>
          </a:xfrm>
          <a:prstGeom prst="rect">
            <a:avLst/>
          </a:prstGeom>
          <a:solidFill>
            <a:srgbClr val="C0C0C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err="1" smtClean="0">
                <a:solidFill>
                  <a:sysClr val="windowText" lastClr="000000"/>
                </a:solidFill>
              </a:rPr>
              <a:t>Accessor</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7" name="Rectangle 6"/>
          <p:cNvSpPr>
            <a:spLocks noChangeArrowheads="1"/>
          </p:cNvSpPr>
          <p:nvPr/>
        </p:nvSpPr>
        <p:spPr bwMode="auto">
          <a:xfrm>
            <a:off x="10725618" y="1690688"/>
            <a:ext cx="961774" cy="389145"/>
          </a:xfrm>
          <a:prstGeom prst="rect">
            <a:avLst/>
          </a:prstGeom>
          <a:solidFill>
            <a:srgbClr val="99FF33"/>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Client</a:t>
            </a:r>
          </a:p>
        </p:txBody>
      </p:sp>
      <p:sp>
        <p:nvSpPr>
          <p:cNvPr id="8" name="AutoShape 4"/>
          <p:cNvSpPr>
            <a:spLocks noChangeArrowheads="1"/>
          </p:cNvSpPr>
          <p:nvPr/>
        </p:nvSpPr>
        <p:spPr bwMode="auto">
          <a:xfrm>
            <a:off x="10789786" y="4620120"/>
            <a:ext cx="847351" cy="435274"/>
          </a:xfrm>
          <a:prstGeom prst="can">
            <a:avLst>
              <a:gd name="adj" fmla="val 25000"/>
            </a:avLst>
          </a:prstGeom>
          <a:solidFill>
            <a:srgbClr val="00FFFF"/>
          </a:solidFill>
          <a:ln w="9525">
            <a:solidFill>
              <a:srgbClr val="000000"/>
            </a:solid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smtClean="0">
                <a:solidFill>
                  <a:sysClr val="windowText" lastClr="000000"/>
                </a:solidFill>
              </a:rPr>
              <a:t>Resource</a:t>
            </a:r>
            <a:endParaRPr kumimoji="0" lang="en-US" sz="1050" b="1" i="0" u="none" strike="noStrike" kern="0" cap="none" spc="0" normalizeH="0" baseline="0" noProof="0" dirty="0" smtClean="0">
              <a:ln>
                <a:noFill/>
              </a:ln>
              <a:solidFill>
                <a:sysClr val="windowText" lastClr="000000"/>
              </a:solidFill>
              <a:effectLst/>
              <a:uLnTx/>
              <a:uFillTx/>
            </a:endParaRPr>
          </a:p>
        </p:txBody>
      </p:sp>
      <p:sp>
        <p:nvSpPr>
          <p:cNvPr id="9" name="Rectangle 8"/>
          <p:cNvSpPr>
            <a:spLocks noChangeArrowheads="1"/>
          </p:cNvSpPr>
          <p:nvPr/>
        </p:nvSpPr>
        <p:spPr bwMode="auto">
          <a:xfrm>
            <a:off x="10739535" y="2627106"/>
            <a:ext cx="947857" cy="389145"/>
          </a:xfrm>
          <a:prstGeom prst="rect">
            <a:avLst/>
          </a:prstGeom>
          <a:solidFill>
            <a:srgbClr val="FFFF0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Manager</a:t>
            </a:r>
            <a:r>
              <a:rPr kumimoji="0" lang="en-US" sz="1200" b="1" i="0" u="none" strike="noStrike" kern="0" cap="none" spc="0" normalizeH="0" noProof="0" dirty="0" smtClean="0">
                <a:ln>
                  <a:noFill/>
                </a:ln>
                <a:solidFill>
                  <a:sysClr val="windowText" lastClr="000000"/>
                </a:solidFill>
                <a:effectLst/>
                <a:uLnTx/>
                <a:uFillTx/>
              </a:rPr>
              <a:t> / </a:t>
            </a:r>
            <a:r>
              <a:rPr kumimoji="0" lang="en-US" sz="1200" b="1" i="0" u="none" strike="noStrike" kern="0" cap="none" spc="0" normalizeH="0" baseline="0" noProof="0" dirty="0" smtClean="0">
                <a:ln>
                  <a:noFill/>
                </a:ln>
                <a:solidFill>
                  <a:sysClr val="windowText" lastClr="000000"/>
                </a:solidFill>
                <a:effectLst/>
                <a:uLnTx/>
                <a:uFillTx/>
              </a:rPr>
              <a:t>Engine</a:t>
            </a:r>
          </a:p>
        </p:txBody>
      </p:sp>
      <p:sp>
        <p:nvSpPr>
          <p:cNvPr id="10" name="Rectangle 9"/>
          <p:cNvSpPr>
            <a:spLocks noChangeArrowheads="1"/>
          </p:cNvSpPr>
          <p:nvPr/>
        </p:nvSpPr>
        <p:spPr bwMode="auto">
          <a:xfrm>
            <a:off x="10846936" y="5553276"/>
            <a:ext cx="719138" cy="376825"/>
          </a:xfrm>
          <a:prstGeom prst="rect">
            <a:avLst/>
          </a:prstGeom>
          <a:solidFill>
            <a:srgbClr val="FF99FF"/>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Utility</a:t>
            </a:r>
          </a:p>
        </p:txBody>
      </p:sp>
    </p:spTree>
    <p:extLst>
      <p:ext uri="{BB962C8B-B14F-4D97-AF65-F5344CB8AC3E}">
        <p14:creationId xmlns:p14="http://schemas.microsoft.com/office/powerpoint/2010/main" val="94052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diagram</a:t>
            </a:r>
            <a:endParaRPr lang="en-US" dirty="0"/>
          </a:p>
        </p:txBody>
      </p:sp>
      <p:sp>
        <p:nvSpPr>
          <p:cNvPr id="3" name="Line 5"/>
          <p:cNvSpPr>
            <a:spLocks noChangeShapeType="1"/>
          </p:cNvSpPr>
          <p:nvPr/>
        </p:nvSpPr>
        <p:spPr bwMode="auto">
          <a:xfrm>
            <a:off x="1676400" y="4402508"/>
            <a:ext cx="7883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4" name="Line 6"/>
          <p:cNvSpPr>
            <a:spLocks noChangeShapeType="1"/>
          </p:cNvSpPr>
          <p:nvPr/>
        </p:nvSpPr>
        <p:spPr bwMode="auto">
          <a:xfrm>
            <a:off x="1676400" y="5472113"/>
            <a:ext cx="7824788"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5" name="Line 7"/>
          <p:cNvSpPr>
            <a:spLocks noChangeShapeType="1"/>
          </p:cNvSpPr>
          <p:nvPr/>
        </p:nvSpPr>
        <p:spPr bwMode="auto">
          <a:xfrm>
            <a:off x="1764506" y="2576883"/>
            <a:ext cx="7883525" cy="0"/>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 name="Text Box 9"/>
          <p:cNvSpPr txBox="1">
            <a:spLocks noChangeArrowheads="1"/>
          </p:cNvSpPr>
          <p:nvPr/>
        </p:nvSpPr>
        <p:spPr bwMode="auto">
          <a:xfrm>
            <a:off x="1601788" y="4588246"/>
            <a:ext cx="86914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smtClean="0">
                <a:ln>
                  <a:noFill/>
                </a:ln>
                <a:solidFill>
                  <a:srgbClr val="000000"/>
                </a:solidFill>
                <a:effectLst/>
                <a:uLnTx/>
                <a:uFillTx/>
              </a:rPr>
              <a:t>Resource</a:t>
            </a:r>
            <a:br>
              <a:rPr kumimoji="0" lang="en-US" sz="1400" b="1" i="0" u="none" strike="noStrike" kern="0" cap="none" spc="0" normalizeH="0" baseline="0" noProof="0" smtClean="0">
                <a:ln>
                  <a:noFill/>
                </a:ln>
                <a:solidFill>
                  <a:srgbClr val="000000"/>
                </a:solidFill>
                <a:effectLst/>
                <a:uLnTx/>
                <a:uFillTx/>
              </a:rPr>
            </a:br>
            <a:r>
              <a:rPr kumimoji="0" lang="en-US" sz="1400" b="1" i="0" u="none" strike="noStrike" kern="0" cap="none" spc="0" normalizeH="0" baseline="0" noProof="0" smtClean="0">
                <a:ln>
                  <a:noFill/>
                </a:ln>
                <a:solidFill>
                  <a:srgbClr val="000000"/>
                </a:solidFill>
                <a:effectLst/>
                <a:uLnTx/>
                <a:uFillTx/>
              </a:rPr>
              <a:t>Access</a:t>
            </a:r>
          </a:p>
        </p:txBody>
      </p:sp>
      <p:sp>
        <p:nvSpPr>
          <p:cNvPr id="7" name="Text Box 10"/>
          <p:cNvSpPr txBox="1">
            <a:spLocks noChangeArrowheads="1"/>
          </p:cNvSpPr>
          <p:nvPr/>
        </p:nvSpPr>
        <p:spPr bwMode="auto">
          <a:xfrm>
            <a:off x="1562100" y="1443780"/>
            <a:ext cx="61747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rPr>
              <a:t>Client</a:t>
            </a:r>
          </a:p>
        </p:txBody>
      </p:sp>
      <p:sp>
        <p:nvSpPr>
          <p:cNvPr id="8" name="Rectangle 7"/>
          <p:cNvSpPr>
            <a:spLocks noChangeArrowheads="1"/>
          </p:cNvSpPr>
          <p:nvPr/>
        </p:nvSpPr>
        <p:spPr bwMode="auto">
          <a:xfrm>
            <a:off x="9696450" y="1552128"/>
            <a:ext cx="901700" cy="4799576"/>
          </a:xfrm>
          <a:prstGeom prst="rect">
            <a:avLst/>
          </a:prstGeom>
          <a:noFill/>
          <a:ln w="9525">
            <a:solidFill>
              <a:srgbClr val="000000"/>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none"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Utilities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smtClean="0">
              <a:ln>
                <a:noFill/>
              </a:ln>
              <a:solidFill>
                <a:sysClr val="windowText" lastClr="000000"/>
              </a:solidFill>
              <a:effectLst/>
              <a:uLnTx/>
              <a:uFillTx/>
            </a:endParaRPr>
          </a:p>
        </p:txBody>
      </p:sp>
      <p:sp>
        <p:nvSpPr>
          <p:cNvPr id="9" name="Rectangle 8"/>
          <p:cNvSpPr>
            <a:spLocks noChangeArrowheads="1"/>
          </p:cNvSpPr>
          <p:nvPr/>
        </p:nvSpPr>
        <p:spPr bwMode="auto">
          <a:xfrm>
            <a:off x="9788525" y="2728182"/>
            <a:ext cx="719138" cy="522287"/>
          </a:xfrm>
          <a:prstGeom prst="rect">
            <a:avLst/>
          </a:prstGeom>
          <a:solidFill>
            <a:srgbClr val="FF99FF"/>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rPr>
              <a:t>Security</a:t>
            </a:r>
          </a:p>
        </p:txBody>
      </p:sp>
      <p:sp>
        <p:nvSpPr>
          <p:cNvPr id="10" name="Rectangle 9"/>
          <p:cNvSpPr>
            <a:spLocks noChangeArrowheads="1"/>
          </p:cNvSpPr>
          <p:nvPr/>
        </p:nvSpPr>
        <p:spPr bwMode="auto">
          <a:xfrm>
            <a:off x="9788525" y="3502264"/>
            <a:ext cx="719138" cy="522288"/>
          </a:xfrm>
          <a:prstGeom prst="rect">
            <a:avLst/>
          </a:prstGeom>
          <a:solidFill>
            <a:srgbClr val="FF99FF"/>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smtClean="0">
                <a:ln>
                  <a:noFill/>
                </a:ln>
                <a:solidFill>
                  <a:sysClr val="windowText" lastClr="000000"/>
                </a:solidFill>
                <a:effectLst/>
                <a:uLnTx/>
                <a:uFillTx/>
              </a:rPr>
              <a:t>Logging</a:t>
            </a:r>
          </a:p>
        </p:txBody>
      </p:sp>
      <p:sp>
        <p:nvSpPr>
          <p:cNvPr id="11" name="Text Box 15"/>
          <p:cNvSpPr txBox="1">
            <a:spLocks noChangeArrowheads="1"/>
          </p:cNvSpPr>
          <p:nvPr/>
        </p:nvSpPr>
        <p:spPr bwMode="auto">
          <a:xfrm>
            <a:off x="1601788" y="5702301"/>
            <a:ext cx="58702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smtClean="0">
                <a:ln>
                  <a:noFill/>
                </a:ln>
                <a:solidFill>
                  <a:srgbClr val="000000"/>
                </a:solidFill>
                <a:effectLst/>
                <a:uLnTx/>
                <a:uFillTx/>
              </a:rPr>
              <a:t>Data</a:t>
            </a:r>
          </a:p>
        </p:txBody>
      </p:sp>
      <p:sp>
        <p:nvSpPr>
          <p:cNvPr id="12" name="Rectangle 11"/>
          <p:cNvSpPr>
            <a:spLocks noChangeArrowheads="1"/>
          </p:cNvSpPr>
          <p:nvPr/>
        </p:nvSpPr>
        <p:spPr bwMode="auto">
          <a:xfrm>
            <a:off x="2781300" y="2773273"/>
            <a:ext cx="973137" cy="522288"/>
          </a:xfrm>
          <a:prstGeom prst="rect">
            <a:avLst/>
          </a:prstGeom>
          <a:solidFill>
            <a:srgbClr val="FFFF0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Order</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sysClr val="windowText" lastClr="000000"/>
                </a:solidFill>
              </a:rPr>
              <a:t>Manager</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13" name="Text Box 35"/>
          <p:cNvSpPr txBox="1">
            <a:spLocks noChangeArrowheads="1"/>
          </p:cNvSpPr>
          <p:nvPr/>
        </p:nvSpPr>
        <p:spPr bwMode="auto">
          <a:xfrm>
            <a:off x="1598613" y="3449532"/>
            <a:ext cx="82907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rPr>
              <a:t>Business</a:t>
            </a:r>
            <a:br>
              <a:rPr kumimoji="0" lang="en-US" sz="1400" b="1" i="0" u="none" strike="noStrike" kern="0" cap="none" spc="0" normalizeH="0" baseline="0" noProof="0" dirty="0" smtClean="0">
                <a:ln>
                  <a:noFill/>
                </a:ln>
                <a:solidFill>
                  <a:srgbClr val="000000"/>
                </a:solidFill>
                <a:effectLst/>
                <a:uLnTx/>
                <a:uFillTx/>
              </a:rPr>
            </a:br>
            <a:r>
              <a:rPr kumimoji="0" lang="en-US" sz="1400" b="1" i="0" u="none" strike="noStrike" kern="0" cap="none" spc="0" normalizeH="0" baseline="0" noProof="0" dirty="0" smtClean="0">
                <a:ln>
                  <a:noFill/>
                </a:ln>
                <a:solidFill>
                  <a:srgbClr val="000000"/>
                </a:solidFill>
                <a:effectLst/>
                <a:uLnTx/>
                <a:uFillTx/>
              </a:rPr>
              <a:t>Logic</a:t>
            </a:r>
          </a:p>
        </p:txBody>
      </p:sp>
      <p:sp>
        <p:nvSpPr>
          <p:cNvPr id="14" name="Rectangle 13"/>
          <p:cNvSpPr>
            <a:spLocks noChangeArrowheads="1"/>
          </p:cNvSpPr>
          <p:nvPr/>
        </p:nvSpPr>
        <p:spPr bwMode="auto">
          <a:xfrm>
            <a:off x="3854697" y="4639839"/>
            <a:ext cx="819150" cy="522287"/>
          </a:xfrm>
          <a:prstGeom prst="rect">
            <a:avLst/>
          </a:prstGeom>
          <a:solidFill>
            <a:srgbClr val="C0C0C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Product</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err="1" smtClean="0">
                <a:solidFill>
                  <a:sysClr val="windowText" lastClr="000000"/>
                </a:solidFill>
              </a:rPr>
              <a:t>Accessor</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15" name="Rectangle 14"/>
          <p:cNvSpPr>
            <a:spLocks noChangeArrowheads="1"/>
          </p:cNvSpPr>
          <p:nvPr/>
        </p:nvSpPr>
        <p:spPr bwMode="auto">
          <a:xfrm>
            <a:off x="4076700" y="1621580"/>
            <a:ext cx="987425" cy="522288"/>
          </a:xfrm>
          <a:prstGeom prst="rect">
            <a:avLst/>
          </a:prstGeom>
          <a:solidFill>
            <a:srgbClr val="99FF33"/>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Store</a:t>
            </a:r>
          </a:p>
        </p:txBody>
      </p:sp>
      <p:sp>
        <p:nvSpPr>
          <p:cNvPr id="16" name="AutoShape 4"/>
          <p:cNvSpPr>
            <a:spLocks noChangeArrowheads="1"/>
          </p:cNvSpPr>
          <p:nvPr/>
        </p:nvSpPr>
        <p:spPr bwMode="auto">
          <a:xfrm>
            <a:off x="3851681" y="5614034"/>
            <a:ext cx="869950" cy="584200"/>
          </a:xfrm>
          <a:prstGeom prst="can">
            <a:avLst>
              <a:gd name="adj" fmla="val 25000"/>
            </a:avLst>
          </a:prstGeom>
          <a:solidFill>
            <a:srgbClr val="00FFFF"/>
          </a:solidFill>
          <a:ln w="9525">
            <a:solidFill>
              <a:srgbClr val="000000"/>
            </a:solid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smtClean="0">
                <a:solidFill>
                  <a:sysClr val="windowText" lastClr="000000"/>
                </a:solidFill>
              </a:rPr>
              <a:t>Products</a:t>
            </a:r>
            <a:endParaRPr kumimoji="0" lang="en-US" sz="1050" b="1" i="0" u="none" strike="noStrike" kern="0" cap="none" spc="0" normalizeH="0" baseline="0" noProof="0" dirty="0" smtClean="0">
              <a:ln>
                <a:noFill/>
              </a:ln>
              <a:solidFill>
                <a:sysClr val="windowText" lastClr="000000"/>
              </a:solidFill>
              <a:effectLst/>
              <a:uLnTx/>
              <a:uFillTx/>
            </a:endParaRPr>
          </a:p>
        </p:txBody>
      </p:sp>
      <p:sp>
        <p:nvSpPr>
          <p:cNvPr id="17" name="Rectangle 16"/>
          <p:cNvSpPr>
            <a:spLocks noChangeArrowheads="1"/>
          </p:cNvSpPr>
          <p:nvPr/>
        </p:nvSpPr>
        <p:spPr bwMode="auto">
          <a:xfrm>
            <a:off x="2857500" y="1631105"/>
            <a:ext cx="987425" cy="522288"/>
          </a:xfrm>
          <a:prstGeom prst="rect">
            <a:avLst/>
          </a:prstGeom>
          <a:solidFill>
            <a:srgbClr val="99FF33"/>
          </a:solidFill>
          <a:ln w="9525">
            <a:solidFill>
              <a:srgbClr val="000000"/>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Admin</a:t>
            </a:r>
          </a:p>
        </p:txBody>
      </p:sp>
      <p:sp>
        <p:nvSpPr>
          <p:cNvPr id="18" name="Rectangle 17"/>
          <p:cNvSpPr>
            <a:spLocks noChangeArrowheads="1"/>
          </p:cNvSpPr>
          <p:nvPr/>
        </p:nvSpPr>
        <p:spPr bwMode="auto">
          <a:xfrm>
            <a:off x="2798762" y="3567483"/>
            <a:ext cx="973138" cy="522288"/>
          </a:xfrm>
          <a:prstGeom prst="rect">
            <a:avLst/>
          </a:prstGeom>
          <a:solidFill>
            <a:srgbClr val="FFFF00"/>
          </a:solidFill>
          <a:ln w="9525">
            <a:solidFill>
              <a:srgbClr val="000000"/>
            </a:solidFill>
            <a:miter lim="800000"/>
            <a:headEnd/>
            <a:tailEnd/>
          </a:ln>
          <a:effectLst/>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Email</a:t>
            </a:r>
            <a:endParaRPr lang="en-US" sz="1200" b="1" kern="0" dirty="0" smtClean="0">
              <a:solidFill>
                <a:sysClr val="windowText" lastClr="000000"/>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Engine</a:t>
            </a:r>
          </a:p>
        </p:txBody>
      </p:sp>
      <p:sp>
        <p:nvSpPr>
          <p:cNvPr id="19" name="AutoShape 4"/>
          <p:cNvSpPr>
            <a:spLocks noChangeArrowheads="1"/>
          </p:cNvSpPr>
          <p:nvPr/>
        </p:nvSpPr>
        <p:spPr bwMode="auto">
          <a:xfrm>
            <a:off x="4832439" y="5614034"/>
            <a:ext cx="869950" cy="584200"/>
          </a:xfrm>
          <a:prstGeom prst="can">
            <a:avLst>
              <a:gd name="adj" fmla="val 25000"/>
            </a:avLst>
          </a:prstGeom>
          <a:solidFill>
            <a:srgbClr val="00FFFF"/>
          </a:solidFill>
          <a:ln w="9525">
            <a:solidFill>
              <a:srgbClr val="000000"/>
            </a:solid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smtClean="0">
                <a:ln>
                  <a:noFill/>
                </a:ln>
                <a:solidFill>
                  <a:sysClr val="windowText" lastClr="000000"/>
                </a:solidFill>
                <a:effectLst/>
                <a:uLnTx/>
                <a:uFillTx/>
              </a:rPr>
              <a:t>Coupons</a:t>
            </a:r>
          </a:p>
        </p:txBody>
      </p:sp>
      <p:sp>
        <p:nvSpPr>
          <p:cNvPr id="20" name="AutoShape 4"/>
          <p:cNvSpPr>
            <a:spLocks noChangeArrowheads="1"/>
          </p:cNvSpPr>
          <p:nvPr/>
        </p:nvSpPr>
        <p:spPr bwMode="auto">
          <a:xfrm>
            <a:off x="5854671" y="5595936"/>
            <a:ext cx="928011" cy="602298"/>
          </a:xfrm>
          <a:prstGeom prst="can">
            <a:avLst>
              <a:gd name="adj" fmla="val 25000"/>
            </a:avLst>
          </a:prstGeom>
          <a:solidFill>
            <a:srgbClr val="00FFFF"/>
          </a:solidFill>
          <a:ln w="9525">
            <a:solidFill>
              <a:srgbClr val="000000"/>
            </a:solidFill>
            <a:round/>
            <a:headEnd/>
            <a:tailEnd/>
          </a:ln>
          <a:effectLst/>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smtClean="0">
                <a:solidFill>
                  <a:sysClr val="windowText" lastClr="000000"/>
                </a:solidFill>
              </a:rPr>
              <a:t>Orders</a:t>
            </a:r>
          </a:p>
        </p:txBody>
      </p:sp>
      <p:sp>
        <p:nvSpPr>
          <p:cNvPr id="21" name="Rectangle 20"/>
          <p:cNvSpPr>
            <a:spLocks noChangeArrowheads="1"/>
          </p:cNvSpPr>
          <p:nvPr/>
        </p:nvSpPr>
        <p:spPr bwMode="auto">
          <a:xfrm>
            <a:off x="5143470" y="2805483"/>
            <a:ext cx="973138" cy="522287"/>
          </a:xfrm>
          <a:prstGeom prst="rect">
            <a:avLst/>
          </a:prstGeom>
          <a:solidFill>
            <a:srgbClr val="FFFF0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Notification Manager</a:t>
            </a:r>
          </a:p>
        </p:txBody>
      </p:sp>
      <p:sp>
        <p:nvSpPr>
          <p:cNvPr id="22" name="Rectangle 21"/>
          <p:cNvSpPr>
            <a:spLocks noChangeArrowheads="1"/>
          </p:cNvSpPr>
          <p:nvPr/>
        </p:nvSpPr>
        <p:spPr bwMode="auto">
          <a:xfrm>
            <a:off x="3941763" y="2789801"/>
            <a:ext cx="973137" cy="522288"/>
          </a:xfrm>
          <a:prstGeom prst="rect">
            <a:avLst/>
          </a:prstGeom>
          <a:solidFill>
            <a:srgbClr val="FFFF0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sysClr val="windowText" lastClr="000000"/>
                </a:solidFill>
              </a:rPr>
              <a:t>Catalog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Manager</a:t>
            </a:r>
          </a:p>
        </p:txBody>
      </p:sp>
      <p:sp>
        <p:nvSpPr>
          <p:cNvPr id="23" name="Rectangle 22"/>
          <p:cNvSpPr>
            <a:spLocks noChangeArrowheads="1"/>
          </p:cNvSpPr>
          <p:nvPr/>
        </p:nvSpPr>
        <p:spPr bwMode="auto">
          <a:xfrm>
            <a:off x="5810537" y="4634441"/>
            <a:ext cx="900112" cy="522287"/>
          </a:xfrm>
          <a:prstGeom prst="rect">
            <a:avLst/>
          </a:prstGeom>
          <a:solidFill>
            <a:srgbClr val="C0C0C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sysClr val="windowText" lastClr="000000"/>
                </a:solidFill>
              </a:rPr>
              <a:t>Order </a:t>
            </a:r>
            <a:r>
              <a:rPr lang="en-US" sz="1200" b="1" kern="0" dirty="0" err="1" smtClean="0">
                <a:solidFill>
                  <a:sysClr val="windowText" lastClr="000000"/>
                </a:solidFill>
              </a:rPr>
              <a:t>Accessor</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24" name="Rectangle 23"/>
          <p:cNvSpPr>
            <a:spLocks noChangeArrowheads="1"/>
          </p:cNvSpPr>
          <p:nvPr/>
        </p:nvSpPr>
        <p:spPr bwMode="auto">
          <a:xfrm>
            <a:off x="5160962" y="3567483"/>
            <a:ext cx="973138" cy="522287"/>
          </a:xfrm>
          <a:prstGeom prst="rect">
            <a:avLst/>
          </a:prstGeom>
          <a:solidFill>
            <a:srgbClr val="FFFF0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ysClr val="windowText" lastClr="000000"/>
                </a:solidFill>
              </a:rPr>
              <a:t>Coupon Engine</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25" name="Rectangle 24"/>
          <p:cNvSpPr>
            <a:spLocks noChangeArrowheads="1"/>
          </p:cNvSpPr>
          <p:nvPr/>
        </p:nvSpPr>
        <p:spPr bwMode="auto">
          <a:xfrm>
            <a:off x="3976170" y="3567483"/>
            <a:ext cx="973138" cy="522287"/>
          </a:xfrm>
          <a:prstGeom prst="rect">
            <a:avLst/>
          </a:prstGeom>
          <a:solidFill>
            <a:srgbClr val="FFFF0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XML Post Engine</a:t>
            </a:r>
          </a:p>
        </p:txBody>
      </p:sp>
      <p:sp>
        <p:nvSpPr>
          <p:cNvPr id="26" name="Rectangle 25"/>
          <p:cNvSpPr>
            <a:spLocks noChangeArrowheads="1"/>
          </p:cNvSpPr>
          <p:nvPr/>
        </p:nvSpPr>
        <p:spPr bwMode="auto">
          <a:xfrm>
            <a:off x="4820532" y="4634283"/>
            <a:ext cx="819150" cy="522287"/>
          </a:xfrm>
          <a:prstGeom prst="rect">
            <a:avLst/>
          </a:prstGeom>
          <a:solidFill>
            <a:srgbClr val="C0C0C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Coupon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err="1" smtClean="0">
                <a:solidFill>
                  <a:sysClr val="windowText" lastClr="000000"/>
                </a:solidFill>
              </a:rPr>
              <a:t>Accessor</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27" name="Rectangle 26"/>
          <p:cNvSpPr>
            <a:spLocks noChangeArrowheads="1"/>
          </p:cNvSpPr>
          <p:nvPr/>
        </p:nvSpPr>
        <p:spPr bwMode="auto">
          <a:xfrm>
            <a:off x="6898145" y="4645396"/>
            <a:ext cx="900112" cy="522287"/>
          </a:xfrm>
          <a:prstGeom prst="rect">
            <a:avLst/>
          </a:prstGeom>
          <a:solidFill>
            <a:srgbClr val="C0C0C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sysClr val="windowText" lastClr="000000"/>
                </a:solidFill>
              </a:rPr>
              <a:t>Credit Card </a:t>
            </a:r>
            <a:r>
              <a:rPr lang="en-US" sz="1200" b="1" kern="0" dirty="0" err="1" smtClean="0">
                <a:solidFill>
                  <a:sysClr val="windowText" lastClr="000000"/>
                </a:solidFill>
              </a:rPr>
              <a:t>Accessor</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28" name="Rectangle 27"/>
          <p:cNvSpPr>
            <a:spLocks noChangeArrowheads="1"/>
          </p:cNvSpPr>
          <p:nvPr/>
        </p:nvSpPr>
        <p:spPr bwMode="auto">
          <a:xfrm>
            <a:off x="6949370" y="5667376"/>
            <a:ext cx="900112" cy="522287"/>
          </a:xfrm>
          <a:prstGeom prst="rect">
            <a:avLst/>
          </a:prstGeom>
          <a:solidFill>
            <a:srgbClr val="00FFFF"/>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ysClr val="windowText" lastClr="000000"/>
                </a:solidFill>
              </a:rPr>
              <a:t>Credit Card API</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29" name="Rectangle 28"/>
          <p:cNvSpPr>
            <a:spLocks noChangeArrowheads="1"/>
          </p:cNvSpPr>
          <p:nvPr/>
        </p:nvSpPr>
        <p:spPr bwMode="auto">
          <a:xfrm>
            <a:off x="6294423" y="3567483"/>
            <a:ext cx="973138" cy="522288"/>
          </a:xfrm>
          <a:prstGeom prst="rect">
            <a:avLst/>
          </a:prstGeom>
          <a:solidFill>
            <a:srgbClr val="FFFF00"/>
          </a:solidFill>
          <a:ln w="9525">
            <a:solidFill>
              <a:srgbClr val="000000"/>
            </a:solidFill>
            <a:miter lim="800000"/>
            <a:headEnd/>
            <a:tailEnd/>
          </a:ln>
          <a:effectLst/>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Pricing</a:t>
            </a:r>
            <a:endParaRPr lang="en-US" sz="1200" b="1" kern="0" dirty="0" smtClean="0">
              <a:solidFill>
                <a:sysClr val="windowText" lastClr="000000"/>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Engine</a:t>
            </a:r>
          </a:p>
        </p:txBody>
      </p:sp>
      <p:sp>
        <p:nvSpPr>
          <p:cNvPr id="30" name="Rectangle 29"/>
          <p:cNvSpPr>
            <a:spLocks noChangeArrowheads="1"/>
          </p:cNvSpPr>
          <p:nvPr/>
        </p:nvSpPr>
        <p:spPr bwMode="auto">
          <a:xfrm>
            <a:off x="6294423" y="2810617"/>
            <a:ext cx="973138" cy="522287"/>
          </a:xfrm>
          <a:prstGeom prst="rect">
            <a:avLst/>
          </a:prstGeom>
          <a:solidFill>
            <a:srgbClr val="FFFF0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Fulfillment Manager</a:t>
            </a:r>
          </a:p>
        </p:txBody>
      </p:sp>
      <p:sp>
        <p:nvSpPr>
          <p:cNvPr id="31" name="Rectangle 30"/>
          <p:cNvSpPr>
            <a:spLocks noChangeArrowheads="1"/>
          </p:cNvSpPr>
          <p:nvPr/>
        </p:nvSpPr>
        <p:spPr bwMode="auto">
          <a:xfrm>
            <a:off x="2894225" y="4636296"/>
            <a:ext cx="819150" cy="522287"/>
          </a:xfrm>
          <a:prstGeom prst="rect">
            <a:avLst/>
          </a:prstGeom>
          <a:solidFill>
            <a:srgbClr val="C0C0C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Text" lastClr="000000"/>
                </a:solidFill>
                <a:effectLst/>
                <a:uLnTx/>
                <a:uFillTx/>
              </a:rPr>
              <a:t>Pricing</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err="1" smtClean="0">
                <a:solidFill>
                  <a:sysClr val="windowText" lastClr="000000"/>
                </a:solidFill>
              </a:rPr>
              <a:t>Accessor</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32" name="AutoShape 4"/>
          <p:cNvSpPr>
            <a:spLocks noChangeArrowheads="1"/>
          </p:cNvSpPr>
          <p:nvPr/>
        </p:nvSpPr>
        <p:spPr bwMode="auto">
          <a:xfrm>
            <a:off x="2891209" y="5610491"/>
            <a:ext cx="869950" cy="584200"/>
          </a:xfrm>
          <a:prstGeom prst="can">
            <a:avLst>
              <a:gd name="adj" fmla="val 25000"/>
            </a:avLst>
          </a:prstGeom>
          <a:solidFill>
            <a:srgbClr val="00FFFF"/>
          </a:solidFill>
          <a:ln w="9525">
            <a:solidFill>
              <a:srgbClr val="000000"/>
            </a:solidFill>
            <a:round/>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1" kern="0" dirty="0" smtClean="0">
                <a:solidFill>
                  <a:sysClr val="windowText" lastClr="000000"/>
                </a:solidFill>
              </a:rPr>
              <a:t>Pricing</a:t>
            </a:r>
            <a:endParaRPr kumimoji="0" lang="en-US" sz="1050" b="1" i="0" u="none" strike="noStrike" kern="0" cap="none" spc="0" normalizeH="0" baseline="0" noProof="0" dirty="0" smtClean="0">
              <a:ln>
                <a:noFill/>
              </a:ln>
              <a:solidFill>
                <a:sysClr val="windowText" lastClr="000000"/>
              </a:solidFill>
              <a:effectLst/>
              <a:uLnTx/>
              <a:uFillTx/>
            </a:endParaRPr>
          </a:p>
        </p:txBody>
      </p:sp>
      <p:sp>
        <p:nvSpPr>
          <p:cNvPr id="33" name="Rectangle 32"/>
          <p:cNvSpPr>
            <a:spLocks noChangeArrowheads="1"/>
          </p:cNvSpPr>
          <p:nvPr/>
        </p:nvSpPr>
        <p:spPr bwMode="auto">
          <a:xfrm>
            <a:off x="7993519" y="4645396"/>
            <a:ext cx="900112" cy="522287"/>
          </a:xfrm>
          <a:prstGeom prst="rect">
            <a:avLst/>
          </a:prstGeom>
          <a:solidFill>
            <a:srgbClr val="C0C0C0"/>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sysClr val="windowText" lastClr="000000"/>
                </a:solidFill>
              </a:rPr>
              <a:t>Email </a:t>
            </a:r>
            <a:r>
              <a:rPr lang="en-US" sz="1200" b="1" kern="0" dirty="0" err="1" smtClean="0">
                <a:solidFill>
                  <a:sysClr val="windowText" lastClr="000000"/>
                </a:solidFill>
              </a:rPr>
              <a:t>Accessor</a:t>
            </a:r>
            <a:endParaRPr kumimoji="0" lang="en-US" sz="1200" b="1" i="0" u="none" strike="noStrike" kern="0" cap="none" spc="0" normalizeH="0" baseline="0" noProof="0" dirty="0" smtClean="0">
              <a:ln>
                <a:noFill/>
              </a:ln>
              <a:solidFill>
                <a:sysClr val="windowText" lastClr="000000"/>
              </a:solidFill>
              <a:effectLst/>
              <a:uLnTx/>
              <a:uFillTx/>
            </a:endParaRPr>
          </a:p>
        </p:txBody>
      </p:sp>
      <p:sp>
        <p:nvSpPr>
          <p:cNvPr id="34" name="Rectangle 33"/>
          <p:cNvSpPr>
            <a:spLocks noChangeArrowheads="1"/>
          </p:cNvSpPr>
          <p:nvPr/>
        </p:nvSpPr>
        <p:spPr bwMode="auto">
          <a:xfrm>
            <a:off x="8044744" y="5667376"/>
            <a:ext cx="900112" cy="522287"/>
          </a:xfrm>
          <a:prstGeom prst="rect">
            <a:avLst/>
          </a:prstGeom>
          <a:solidFill>
            <a:srgbClr val="00FFFF"/>
          </a:solidFill>
          <a:ln w="9525">
            <a:solidFill>
              <a:srgbClr val="000000"/>
            </a:solidFill>
            <a:miter lim="800000"/>
            <a:headEnd/>
            <a:tailEnd/>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ysClr val="windowText" lastClr="000000"/>
                </a:solidFill>
              </a:rPr>
              <a:t>SMTP Service</a:t>
            </a:r>
            <a:endParaRPr kumimoji="0" lang="en-US" sz="1200" b="1"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323846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a Good Design</a:t>
            </a:r>
            <a:endParaRPr lang="en-US" dirty="0"/>
          </a:p>
        </p:txBody>
      </p:sp>
      <p:sp>
        <p:nvSpPr>
          <p:cNvPr id="3" name="Content Placeholder 2"/>
          <p:cNvSpPr>
            <a:spLocks noGrp="1"/>
          </p:cNvSpPr>
          <p:nvPr>
            <p:ph idx="1"/>
          </p:nvPr>
        </p:nvSpPr>
        <p:spPr/>
        <p:txBody>
          <a:bodyPr>
            <a:normAutofit fontScale="85000" lnSpcReduction="20000"/>
          </a:bodyPr>
          <a:lstStyle/>
          <a:p>
            <a:r>
              <a:rPr lang="en-US" dirty="0"/>
              <a:t>Minimal complexity</a:t>
            </a:r>
          </a:p>
          <a:p>
            <a:pPr lvl="1"/>
            <a:r>
              <a:rPr lang="en-US" dirty="0"/>
              <a:t>Cleverness == complexity</a:t>
            </a:r>
          </a:p>
          <a:p>
            <a:pPr lvl="1"/>
            <a:r>
              <a:rPr lang="en-US" dirty="0"/>
              <a:t>Minimize your required “field of view”</a:t>
            </a:r>
          </a:p>
          <a:p>
            <a:r>
              <a:rPr lang="en-US" dirty="0"/>
              <a:t>Ease of maintenance</a:t>
            </a:r>
          </a:p>
          <a:p>
            <a:pPr lvl="1"/>
            <a:r>
              <a:rPr lang="en-US" dirty="0"/>
              <a:t>How easy will it be for </a:t>
            </a:r>
            <a:r>
              <a:rPr lang="en-US" u="sng" dirty="0" smtClean="0"/>
              <a:t>any</a:t>
            </a:r>
            <a:r>
              <a:rPr lang="en-US" dirty="0" smtClean="0"/>
              <a:t> programmer </a:t>
            </a:r>
            <a:r>
              <a:rPr lang="en-US" dirty="0"/>
              <a:t>to understand?</a:t>
            </a:r>
          </a:p>
          <a:p>
            <a:r>
              <a:rPr lang="en-US" dirty="0"/>
              <a:t>Loose coupling</a:t>
            </a:r>
          </a:p>
          <a:p>
            <a:pPr lvl="1"/>
            <a:r>
              <a:rPr lang="en-US" dirty="0"/>
              <a:t> Components with few connections/dependencies on other components</a:t>
            </a:r>
          </a:p>
          <a:p>
            <a:r>
              <a:rPr lang="en-US" dirty="0"/>
              <a:t>Extensibility</a:t>
            </a:r>
          </a:p>
          <a:p>
            <a:pPr lvl="1"/>
            <a:r>
              <a:rPr lang="en-US" dirty="0"/>
              <a:t>Enhancements to the system do not cause a ripple effect</a:t>
            </a:r>
          </a:p>
          <a:p>
            <a:r>
              <a:rPr lang="en-US" dirty="0"/>
              <a:t>Encapsulation of volatility (future change)</a:t>
            </a:r>
          </a:p>
          <a:p>
            <a:pPr lvl="1"/>
            <a:r>
              <a:rPr lang="en-US" dirty="0"/>
              <a:t>Inevitable changes </a:t>
            </a:r>
            <a:r>
              <a:rPr lang="en-US" dirty="0" smtClean="0"/>
              <a:t>are </a:t>
            </a:r>
            <a:r>
              <a:rPr lang="en-US" dirty="0"/>
              <a:t>localized</a:t>
            </a:r>
          </a:p>
          <a:p>
            <a:r>
              <a:rPr lang="en-US" dirty="0"/>
              <a:t>Closed system</a:t>
            </a:r>
          </a:p>
          <a:p>
            <a:pPr lvl="1"/>
            <a:r>
              <a:rPr lang="en-US" dirty="0"/>
              <a:t>Restrictions on inter-component communication</a:t>
            </a:r>
          </a:p>
          <a:p>
            <a:r>
              <a:rPr lang="en-US" dirty="0"/>
              <a:t>Class/unit level testability</a:t>
            </a:r>
          </a:p>
          <a:p>
            <a:pPr lvl="1"/>
            <a:r>
              <a:rPr lang="en-US" dirty="0"/>
              <a:t>Peace of mind and ability to refactor</a:t>
            </a:r>
          </a:p>
          <a:p>
            <a:endParaRPr lang="en-US" dirty="0"/>
          </a:p>
        </p:txBody>
      </p:sp>
    </p:spTree>
    <p:extLst>
      <p:ext uri="{BB962C8B-B14F-4D97-AF65-F5344CB8AC3E}">
        <p14:creationId xmlns:p14="http://schemas.microsoft.com/office/powerpoint/2010/main" val="35486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Layered approach to quality</a:t>
            </a:r>
            <a:endParaRPr lang="en-US" dirty="0"/>
          </a:p>
        </p:txBody>
      </p:sp>
      <p:sp>
        <p:nvSpPr>
          <p:cNvPr id="3" name="Content Placeholder 2"/>
          <p:cNvSpPr>
            <a:spLocks noGrp="1"/>
          </p:cNvSpPr>
          <p:nvPr>
            <p:ph idx="1"/>
          </p:nvPr>
        </p:nvSpPr>
        <p:spPr/>
        <p:txBody>
          <a:bodyPr>
            <a:normAutofit/>
          </a:bodyPr>
          <a:lstStyle/>
          <a:p>
            <a:r>
              <a:rPr lang="en-US" dirty="0" smtClean="0"/>
              <a:t>Lead engineer with “big picture”</a:t>
            </a:r>
          </a:p>
          <a:p>
            <a:pPr lvl="1"/>
            <a:r>
              <a:rPr lang="en-US" dirty="0" smtClean="0"/>
              <a:t>Ensuring design integrity is maintained</a:t>
            </a:r>
          </a:p>
          <a:p>
            <a:r>
              <a:rPr lang="en-US" dirty="0" smtClean="0"/>
              <a:t>Focus on developer accountability for quality</a:t>
            </a:r>
          </a:p>
          <a:p>
            <a:pPr lvl="1"/>
            <a:r>
              <a:rPr lang="en-US" dirty="0"/>
              <a:t>Removal of QA “safety net</a:t>
            </a:r>
            <a:r>
              <a:rPr lang="en-US" dirty="0" smtClean="0"/>
              <a:t>”</a:t>
            </a:r>
          </a:p>
          <a:p>
            <a:pPr lvl="1"/>
            <a:r>
              <a:rPr lang="en-US" dirty="0" smtClean="0"/>
              <a:t>Code + Tests == Feature</a:t>
            </a:r>
          </a:p>
          <a:p>
            <a:pPr lvl="1"/>
            <a:r>
              <a:rPr lang="en-US" dirty="0" smtClean="0"/>
              <a:t>No separate “develop tests” tasks</a:t>
            </a:r>
          </a:p>
        </p:txBody>
      </p:sp>
    </p:spTree>
    <p:extLst>
      <p:ext uri="{BB962C8B-B14F-4D97-AF65-F5344CB8AC3E}">
        <p14:creationId xmlns:p14="http://schemas.microsoft.com/office/powerpoint/2010/main" val="27017302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approach to quality</a:t>
            </a:r>
            <a:endParaRPr lang="en-US" dirty="0"/>
          </a:p>
        </p:txBody>
      </p:sp>
      <p:sp>
        <p:nvSpPr>
          <p:cNvPr id="4" name="Text Placeholder 3"/>
          <p:cNvSpPr>
            <a:spLocks noGrp="1"/>
          </p:cNvSpPr>
          <p:nvPr>
            <p:ph type="body" idx="1"/>
          </p:nvPr>
        </p:nvSpPr>
        <p:spPr>
          <a:xfrm>
            <a:off x="839788" y="1574799"/>
            <a:ext cx="5157787" cy="473075"/>
          </a:xfrm>
        </p:spPr>
        <p:txBody>
          <a:bodyPr/>
          <a:lstStyle/>
          <a:p>
            <a:r>
              <a:rPr lang="en-US" dirty="0" smtClean="0"/>
              <a:t>Sprint done	</a:t>
            </a:r>
            <a:endParaRPr lang="en-US" dirty="0"/>
          </a:p>
        </p:txBody>
      </p:sp>
      <p:sp>
        <p:nvSpPr>
          <p:cNvPr id="3" name="Content Placeholder 2"/>
          <p:cNvSpPr>
            <a:spLocks noGrp="1"/>
          </p:cNvSpPr>
          <p:nvPr>
            <p:ph sz="half" idx="2"/>
          </p:nvPr>
        </p:nvSpPr>
        <p:spPr>
          <a:xfrm>
            <a:off x="839788" y="2143760"/>
            <a:ext cx="5157787" cy="4045903"/>
          </a:xfrm>
        </p:spPr>
        <p:txBody>
          <a:bodyPr>
            <a:normAutofit fontScale="70000" lnSpcReduction="20000"/>
          </a:bodyPr>
          <a:lstStyle/>
          <a:p>
            <a:pPr lvl="0"/>
            <a:r>
              <a:rPr lang="en-US" dirty="0" smtClean="0"/>
              <a:t>Coding </a:t>
            </a:r>
            <a:r>
              <a:rPr lang="en-US" dirty="0"/>
              <a:t>standards met </a:t>
            </a:r>
          </a:p>
          <a:p>
            <a:pPr lvl="0"/>
            <a:r>
              <a:rPr lang="en-US" dirty="0" smtClean="0"/>
              <a:t>User </a:t>
            </a:r>
            <a:r>
              <a:rPr lang="en-US" dirty="0"/>
              <a:t>Stories code complete</a:t>
            </a:r>
          </a:p>
          <a:p>
            <a:pPr lvl="0"/>
            <a:r>
              <a:rPr lang="en-US" dirty="0" smtClean="0"/>
              <a:t>Unit </a:t>
            </a:r>
            <a:r>
              <a:rPr lang="en-US" dirty="0"/>
              <a:t>test developed/passed</a:t>
            </a:r>
          </a:p>
          <a:p>
            <a:pPr lvl="0"/>
            <a:r>
              <a:rPr lang="en-US" dirty="0" smtClean="0"/>
              <a:t>Test </a:t>
            </a:r>
            <a:r>
              <a:rPr lang="en-US" dirty="0"/>
              <a:t>Clients completed</a:t>
            </a:r>
          </a:p>
          <a:p>
            <a:pPr lvl="0"/>
            <a:r>
              <a:rPr lang="en-US" dirty="0" smtClean="0"/>
              <a:t>Priority </a:t>
            </a:r>
            <a:r>
              <a:rPr lang="en-US" dirty="0"/>
              <a:t>bugs fixed (blocking bugs)</a:t>
            </a:r>
          </a:p>
          <a:p>
            <a:pPr lvl="0"/>
            <a:r>
              <a:rPr lang="en-US" dirty="0" smtClean="0"/>
              <a:t>Priority </a:t>
            </a:r>
            <a:r>
              <a:rPr lang="en-US" dirty="0"/>
              <a:t>bugs validated</a:t>
            </a:r>
          </a:p>
          <a:p>
            <a:pPr lvl="0"/>
            <a:r>
              <a:rPr lang="en-US" dirty="0" smtClean="0"/>
              <a:t>User </a:t>
            </a:r>
            <a:r>
              <a:rPr lang="en-US" dirty="0"/>
              <a:t>Stories documented for </a:t>
            </a:r>
            <a:r>
              <a:rPr lang="en-US" dirty="0" smtClean="0"/>
              <a:t>QA/documentation</a:t>
            </a:r>
          </a:p>
          <a:p>
            <a:pPr lvl="0"/>
            <a:endParaRPr lang="en-US" dirty="0"/>
          </a:p>
          <a:p>
            <a:r>
              <a:rPr lang="en-US" dirty="0"/>
              <a:t>NOTE: These activities fall within the development </a:t>
            </a:r>
            <a:r>
              <a:rPr lang="en-US" dirty="0" smtClean="0"/>
              <a:t>sprint (i.e</a:t>
            </a:r>
            <a:r>
              <a:rPr lang="en-US" dirty="0"/>
              <a:t>. no QA involvement here</a:t>
            </a:r>
            <a:r>
              <a:rPr lang="en-US" dirty="0" smtClean="0"/>
              <a:t>)</a:t>
            </a:r>
          </a:p>
          <a:p>
            <a:pPr marL="0" lvl="0" indent="0">
              <a:buNone/>
            </a:pPr>
            <a:endParaRPr lang="en-US" dirty="0" smtClean="0"/>
          </a:p>
          <a:p>
            <a:endParaRPr lang="en-US" dirty="0"/>
          </a:p>
        </p:txBody>
      </p:sp>
      <p:sp>
        <p:nvSpPr>
          <p:cNvPr id="5" name="Text Placeholder 4"/>
          <p:cNvSpPr>
            <a:spLocks noGrp="1"/>
          </p:cNvSpPr>
          <p:nvPr>
            <p:ph type="body" sz="quarter" idx="3"/>
          </p:nvPr>
        </p:nvSpPr>
        <p:spPr>
          <a:xfrm>
            <a:off x="6172200" y="1574799"/>
            <a:ext cx="5183188" cy="473075"/>
          </a:xfrm>
        </p:spPr>
        <p:txBody>
          <a:bodyPr/>
          <a:lstStyle/>
          <a:p>
            <a:r>
              <a:rPr lang="en-US" dirty="0" smtClean="0"/>
              <a:t>Release done</a:t>
            </a:r>
            <a:endParaRPr lang="en-US" dirty="0"/>
          </a:p>
        </p:txBody>
      </p:sp>
      <p:sp>
        <p:nvSpPr>
          <p:cNvPr id="6" name="Content Placeholder 5"/>
          <p:cNvSpPr>
            <a:spLocks noGrp="1"/>
          </p:cNvSpPr>
          <p:nvPr>
            <p:ph sz="quarter" idx="4"/>
          </p:nvPr>
        </p:nvSpPr>
        <p:spPr>
          <a:xfrm>
            <a:off x="6172200" y="2143760"/>
            <a:ext cx="5183188" cy="4045903"/>
          </a:xfrm>
        </p:spPr>
        <p:txBody>
          <a:bodyPr>
            <a:normAutofit fontScale="70000" lnSpcReduction="20000"/>
          </a:bodyPr>
          <a:lstStyle/>
          <a:p>
            <a:r>
              <a:rPr lang="en-US" dirty="0" smtClean="0"/>
              <a:t>QA  Acceptance</a:t>
            </a:r>
          </a:p>
          <a:p>
            <a:r>
              <a:rPr lang="en-US" dirty="0" smtClean="0"/>
              <a:t>Stress testing </a:t>
            </a:r>
          </a:p>
          <a:p>
            <a:r>
              <a:rPr lang="en-US" dirty="0" smtClean="0"/>
              <a:t>Scalability </a:t>
            </a:r>
            <a:r>
              <a:rPr lang="en-US" dirty="0"/>
              <a:t>testing </a:t>
            </a:r>
          </a:p>
          <a:p>
            <a:r>
              <a:rPr lang="en-US" dirty="0" smtClean="0"/>
              <a:t>Performance </a:t>
            </a:r>
            <a:r>
              <a:rPr lang="en-US" dirty="0"/>
              <a:t>testing  </a:t>
            </a:r>
          </a:p>
          <a:p>
            <a:r>
              <a:rPr lang="en-US" dirty="0" smtClean="0"/>
              <a:t>Finalize </a:t>
            </a:r>
            <a:r>
              <a:rPr lang="en-US" dirty="0"/>
              <a:t>Customer documentation</a:t>
            </a:r>
          </a:p>
          <a:p>
            <a:r>
              <a:rPr lang="en-US" dirty="0" smtClean="0"/>
              <a:t>Migration </a:t>
            </a:r>
            <a:r>
              <a:rPr lang="en-US" dirty="0"/>
              <a:t>checklist</a:t>
            </a:r>
          </a:p>
          <a:p>
            <a:r>
              <a:rPr lang="en-US" dirty="0" smtClean="0"/>
              <a:t>Final </a:t>
            </a:r>
            <a:r>
              <a:rPr lang="en-US" dirty="0"/>
              <a:t>QA regression passed</a:t>
            </a:r>
          </a:p>
          <a:p>
            <a:r>
              <a:rPr lang="en-US" dirty="0" smtClean="0"/>
              <a:t>Final </a:t>
            </a:r>
            <a:r>
              <a:rPr lang="en-US" dirty="0"/>
              <a:t>Integration test </a:t>
            </a:r>
            <a:r>
              <a:rPr lang="en-US" dirty="0" smtClean="0"/>
              <a:t>passed</a:t>
            </a:r>
          </a:p>
          <a:p>
            <a:endParaRPr lang="en-US" dirty="0"/>
          </a:p>
          <a:p>
            <a:r>
              <a:rPr lang="en-US" dirty="0"/>
              <a:t>NOTE: these activities fall outside of the development </a:t>
            </a:r>
            <a:r>
              <a:rPr lang="en-US" dirty="0" smtClean="0"/>
              <a:t>sprints (i.e</a:t>
            </a:r>
            <a:r>
              <a:rPr lang="en-US" dirty="0"/>
              <a:t>. QA focus here)</a:t>
            </a:r>
          </a:p>
          <a:p>
            <a:endParaRPr lang="en-US" dirty="0"/>
          </a:p>
        </p:txBody>
      </p:sp>
    </p:spTree>
    <p:extLst>
      <p:ext uri="{BB962C8B-B14F-4D97-AF65-F5344CB8AC3E}">
        <p14:creationId xmlns:p14="http://schemas.microsoft.com/office/powerpoint/2010/main" val="26624090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approach to quality</a:t>
            </a:r>
            <a:endParaRPr lang="en-US" dirty="0"/>
          </a:p>
        </p:txBody>
      </p:sp>
      <p:sp>
        <p:nvSpPr>
          <p:cNvPr id="3" name="Content Placeholder 2"/>
          <p:cNvSpPr>
            <a:spLocks noGrp="1"/>
          </p:cNvSpPr>
          <p:nvPr>
            <p:ph idx="1"/>
          </p:nvPr>
        </p:nvSpPr>
        <p:spPr/>
        <p:txBody>
          <a:bodyPr>
            <a:normAutofit lnSpcReduction="10000"/>
          </a:bodyPr>
          <a:lstStyle/>
          <a:p>
            <a:r>
              <a:rPr lang="en-US" dirty="0" smtClean="0"/>
              <a:t>Effectiveness of test processes (“Code Complete”, 2</a:t>
            </a:r>
            <a:r>
              <a:rPr lang="en-US" baseline="30000" dirty="0" smtClean="0"/>
              <a:t>nd</a:t>
            </a:r>
            <a:r>
              <a:rPr lang="en-US" dirty="0" smtClean="0"/>
              <a:t> Edition)</a:t>
            </a:r>
          </a:p>
          <a:p>
            <a:pPr lvl="1"/>
            <a:r>
              <a:rPr lang="en-US" dirty="0" smtClean="0"/>
              <a:t>Regression </a:t>
            </a:r>
            <a:r>
              <a:rPr lang="en-US" dirty="0"/>
              <a:t>Test (30%)</a:t>
            </a:r>
          </a:p>
          <a:p>
            <a:pPr lvl="1"/>
            <a:r>
              <a:rPr lang="en-US" dirty="0"/>
              <a:t>Code Reviews (35%)</a:t>
            </a:r>
          </a:p>
          <a:p>
            <a:pPr lvl="1"/>
            <a:r>
              <a:rPr lang="en-US" dirty="0"/>
              <a:t>Integration Test / Design Reviews (40%)</a:t>
            </a:r>
          </a:p>
          <a:p>
            <a:pPr lvl="1"/>
            <a:r>
              <a:rPr lang="en-US" dirty="0"/>
              <a:t>Unit Test (50%)</a:t>
            </a:r>
          </a:p>
          <a:p>
            <a:pPr lvl="1"/>
            <a:r>
              <a:rPr lang="en-US" dirty="0"/>
              <a:t>Desk-Checking (60</a:t>
            </a:r>
            <a:r>
              <a:rPr lang="en-US" dirty="0" smtClean="0"/>
              <a:t>%)</a:t>
            </a:r>
          </a:p>
          <a:p>
            <a:r>
              <a:rPr lang="en-US" dirty="0" smtClean="0"/>
              <a:t>Layered approach to quality</a:t>
            </a:r>
          </a:p>
          <a:p>
            <a:pPr lvl="1"/>
            <a:r>
              <a:rPr lang="en-US" dirty="0" smtClean="0"/>
              <a:t>Pair </a:t>
            </a:r>
            <a:r>
              <a:rPr lang="en-US" dirty="0" err="1" smtClean="0"/>
              <a:t>programmingUnit</a:t>
            </a:r>
            <a:r>
              <a:rPr lang="en-US" dirty="0" smtClean="0"/>
              <a:t> </a:t>
            </a:r>
            <a:r>
              <a:rPr lang="en-US" dirty="0" smtClean="0"/>
              <a:t>tests</a:t>
            </a:r>
          </a:p>
          <a:p>
            <a:pPr lvl="1"/>
            <a:r>
              <a:rPr lang="en-US" dirty="0" smtClean="0"/>
              <a:t>Code review via GitHub Pull Requests</a:t>
            </a:r>
          </a:p>
          <a:p>
            <a:pPr lvl="1"/>
            <a:r>
              <a:rPr lang="en-US" dirty="0" smtClean="0"/>
              <a:t>Regression tests</a:t>
            </a:r>
          </a:p>
          <a:p>
            <a:pPr lvl="1"/>
            <a:r>
              <a:rPr lang="en-US" dirty="0" smtClean="0"/>
              <a:t>Integration tests</a:t>
            </a:r>
          </a:p>
          <a:p>
            <a:r>
              <a:rPr lang="en-US" dirty="0" smtClean="0"/>
              <a:t>Automation</a:t>
            </a:r>
          </a:p>
          <a:p>
            <a:pPr lvl="1"/>
            <a:r>
              <a:rPr lang="en-US" dirty="0" smtClean="0"/>
              <a:t>Leverage CI tools for build and deployment (even if we are not doing CI)</a:t>
            </a:r>
          </a:p>
        </p:txBody>
      </p:sp>
    </p:spTree>
    <p:extLst>
      <p:ext uri="{BB962C8B-B14F-4D97-AF65-F5344CB8AC3E}">
        <p14:creationId xmlns:p14="http://schemas.microsoft.com/office/powerpoint/2010/main" val="21007768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Additional factors improving developer </a:t>
            </a:r>
            <a:r>
              <a:rPr lang="en-US" dirty="0" smtClean="0"/>
              <a:t>productivity</a:t>
            </a:r>
            <a:endParaRPr lang="en-US" dirty="0"/>
          </a:p>
        </p:txBody>
      </p:sp>
      <p:sp>
        <p:nvSpPr>
          <p:cNvPr id="3" name="Content Placeholder 2"/>
          <p:cNvSpPr>
            <a:spLocks noGrp="1"/>
          </p:cNvSpPr>
          <p:nvPr>
            <p:ph sz="half" idx="1"/>
          </p:nvPr>
        </p:nvSpPr>
        <p:spPr>
          <a:xfrm>
            <a:off x="838200" y="2121763"/>
            <a:ext cx="5181600" cy="4055200"/>
          </a:xfrm>
        </p:spPr>
        <p:txBody>
          <a:bodyPr>
            <a:normAutofit fontScale="92500" lnSpcReduction="20000"/>
          </a:bodyPr>
          <a:lstStyle/>
          <a:p>
            <a:r>
              <a:rPr lang="en-US" dirty="0" smtClean="0"/>
              <a:t>Primary responsibility: Process facilitator</a:t>
            </a:r>
          </a:p>
          <a:p>
            <a:pPr lvl="1"/>
            <a:r>
              <a:rPr lang="en-US" dirty="0" smtClean="0"/>
              <a:t>Ensure steps are followed</a:t>
            </a:r>
          </a:p>
          <a:p>
            <a:pPr lvl="1"/>
            <a:r>
              <a:rPr lang="en-US" dirty="0" smtClean="0"/>
              <a:t>Maintain consistency</a:t>
            </a:r>
          </a:p>
          <a:p>
            <a:pPr lvl="1"/>
            <a:r>
              <a:rPr lang="en-US" dirty="0" smtClean="0"/>
              <a:t>Keep a productive rhythm</a:t>
            </a:r>
          </a:p>
          <a:p>
            <a:pPr lvl="1"/>
            <a:r>
              <a:rPr lang="en-US" dirty="0" smtClean="0"/>
              <a:t>Schedule/facilitate meetings</a:t>
            </a:r>
          </a:p>
          <a:p>
            <a:pPr lvl="1"/>
            <a:r>
              <a:rPr lang="en-US" dirty="0" smtClean="0"/>
              <a:t>Keep meetings productive</a:t>
            </a:r>
          </a:p>
          <a:p>
            <a:pPr lvl="1"/>
            <a:r>
              <a:rPr lang="en-US" dirty="0" smtClean="0"/>
              <a:t>Ensure proper task prioritization</a:t>
            </a:r>
          </a:p>
          <a:p>
            <a:r>
              <a:rPr lang="en-US" dirty="0" smtClean="0"/>
              <a:t>Central communication for project</a:t>
            </a:r>
          </a:p>
          <a:p>
            <a:r>
              <a:rPr lang="en-US" dirty="0" smtClean="0"/>
              <a:t>Tight coordination with lead engineer, UI/UX, QA and product manager</a:t>
            </a:r>
          </a:p>
          <a:p>
            <a:r>
              <a:rPr lang="en-US" dirty="0"/>
              <a:t>Decision tracking and documentation</a:t>
            </a:r>
          </a:p>
          <a:p>
            <a:endParaRPr lang="en-US" dirty="0" smtClean="0"/>
          </a:p>
          <a:p>
            <a:endParaRPr lang="en-US" dirty="0" smtClean="0"/>
          </a:p>
        </p:txBody>
      </p:sp>
      <p:sp>
        <p:nvSpPr>
          <p:cNvPr id="4" name="Content Placeholder 3"/>
          <p:cNvSpPr>
            <a:spLocks noGrp="1"/>
          </p:cNvSpPr>
          <p:nvPr>
            <p:ph sz="half" idx="2"/>
          </p:nvPr>
        </p:nvSpPr>
        <p:spPr>
          <a:xfrm>
            <a:off x="6172200" y="2121763"/>
            <a:ext cx="5181600" cy="4055200"/>
          </a:xfrm>
        </p:spPr>
        <p:txBody>
          <a:bodyPr>
            <a:normAutofit fontScale="92500" lnSpcReduction="20000"/>
          </a:bodyPr>
          <a:lstStyle/>
          <a:p>
            <a:r>
              <a:rPr lang="en-US" dirty="0" smtClean="0"/>
              <a:t>Release plan development</a:t>
            </a:r>
          </a:p>
          <a:p>
            <a:r>
              <a:rPr lang="en-US" dirty="0" smtClean="0"/>
              <a:t>Task/action </a:t>
            </a:r>
            <a:r>
              <a:rPr lang="en-US" dirty="0"/>
              <a:t>i</a:t>
            </a:r>
            <a:r>
              <a:rPr lang="en-US" dirty="0" smtClean="0"/>
              <a:t>tem tracking</a:t>
            </a:r>
          </a:p>
          <a:p>
            <a:r>
              <a:rPr lang="en-US" dirty="0" smtClean="0"/>
              <a:t>Project status monitoring / reporting</a:t>
            </a:r>
          </a:p>
          <a:p>
            <a:r>
              <a:rPr lang="en-US" dirty="0" smtClean="0"/>
              <a:t>Project health monitoring / reporting</a:t>
            </a:r>
          </a:p>
          <a:p>
            <a:r>
              <a:rPr lang="en-US" dirty="0" smtClean="0"/>
              <a:t>Information/decision coordination</a:t>
            </a:r>
          </a:p>
          <a:p>
            <a:r>
              <a:rPr lang="en-US" dirty="0" smtClean="0"/>
              <a:t>Retrospectives</a:t>
            </a:r>
          </a:p>
          <a:p>
            <a:r>
              <a:rPr lang="en-US" dirty="0" smtClean="0"/>
              <a:t>Management of external communications</a:t>
            </a:r>
          </a:p>
          <a:p>
            <a:r>
              <a:rPr lang="en-US" dirty="0" smtClean="0"/>
              <a:t>Lead daily standups</a:t>
            </a:r>
            <a:endParaRPr lang="en-US" dirty="0"/>
          </a:p>
        </p:txBody>
      </p:sp>
      <p:sp>
        <p:nvSpPr>
          <p:cNvPr id="5" name="TextBox 4"/>
          <p:cNvSpPr txBox="1"/>
          <p:nvPr/>
        </p:nvSpPr>
        <p:spPr>
          <a:xfrm>
            <a:off x="838200" y="1393449"/>
            <a:ext cx="5788241" cy="461665"/>
          </a:xfrm>
          <a:prstGeom prst="rect">
            <a:avLst/>
          </a:prstGeom>
          <a:noFill/>
        </p:spPr>
        <p:txBody>
          <a:bodyPr wrap="square" rtlCol="0">
            <a:spAutoFit/>
          </a:bodyPr>
          <a:lstStyle/>
          <a:p>
            <a:r>
              <a:rPr lang="en-US" sz="2400" u="sng" dirty="0">
                <a:solidFill>
                  <a:srgbClr val="3D6A8E"/>
                </a:solidFill>
              </a:rPr>
              <a:t>Project manager as “force multiplier</a:t>
            </a:r>
            <a:r>
              <a:rPr lang="en-US" sz="2400" u="sng" dirty="0" smtClean="0">
                <a:solidFill>
                  <a:srgbClr val="3D6A8E"/>
                </a:solidFill>
              </a:rPr>
              <a:t>”…</a:t>
            </a:r>
            <a:endParaRPr lang="en-US" sz="2400" u="sng" dirty="0">
              <a:solidFill>
                <a:srgbClr val="3D6A8E"/>
              </a:solidFill>
            </a:endParaRPr>
          </a:p>
        </p:txBody>
      </p:sp>
    </p:spTree>
    <p:extLst>
      <p:ext uri="{BB962C8B-B14F-4D97-AF65-F5344CB8AC3E}">
        <p14:creationId xmlns:p14="http://schemas.microsoft.com/office/powerpoint/2010/main" val="37271580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Additional factors improving developer productivity</a:t>
            </a:r>
            <a:endParaRPr lang="en-US" dirty="0"/>
          </a:p>
        </p:txBody>
      </p:sp>
      <p:sp>
        <p:nvSpPr>
          <p:cNvPr id="3" name="Content Placeholder 2"/>
          <p:cNvSpPr>
            <a:spLocks noGrp="1"/>
          </p:cNvSpPr>
          <p:nvPr>
            <p:ph idx="1"/>
          </p:nvPr>
        </p:nvSpPr>
        <p:spPr/>
        <p:txBody>
          <a:bodyPr/>
          <a:lstStyle/>
          <a:p>
            <a:r>
              <a:rPr lang="en-US" dirty="0" smtClean="0"/>
              <a:t>Maker vs Manager Schedule</a:t>
            </a:r>
          </a:p>
          <a:p>
            <a:pPr lvl="1"/>
            <a:r>
              <a:rPr lang="en-US" dirty="0" smtClean="0"/>
              <a:t>Paul Graham (Y </a:t>
            </a:r>
            <a:r>
              <a:rPr lang="en-US" dirty="0" err="1" smtClean="0"/>
              <a:t>Combinator</a:t>
            </a:r>
            <a:r>
              <a:rPr lang="en-US" dirty="0"/>
              <a:t>): </a:t>
            </a:r>
            <a:r>
              <a:rPr lang="en-US" dirty="0">
                <a:hlinkClick r:id="rId2"/>
              </a:rPr>
              <a:t>http://</a:t>
            </a:r>
            <a:r>
              <a:rPr lang="en-US" dirty="0" smtClean="0">
                <a:hlinkClick r:id="rId2"/>
              </a:rPr>
              <a:t>www.paulgraham.com/makersschedule.html</a:t>
            </a:r>
            <a:r>
              <a:rPr lang="en-US" dirty="0" smtClean="0"/>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710" y="2581586"/>
            <a:ext cx="5046461" cy="253111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0267" y="2569395"/>
            <a:ext cx="4455814" cy="2555495"/>
          </a:xfrm>
          <a:prstGeom prst="rect">
            <a:avLst/>
          </a:prstGeom>
        </p:spPr>
      </p:pic>
    </p:spTree>
    <p:extLst>
      <p:ext uri="{BB962C8B-B14F-4D97-AF65-F5344CB8AC3E}">
        <p14:creationId xmlns:p14="http://schemas.microsoft.com/office/powerpoint/2010/main" val="19790824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Nebraska Global</a:t>
            </a:r>
            <a:endParaRPr lang="en-US" dirty="0"/>
          </a:p>
        </p:txBody>
      </p:sp>
      <p:sp>
        <p:nvSpPr>
          <p:cNvPr id="5" name="Content Placeholder 4"/>
          <p:cNvSpPr>
            <a:spLocks noGrp="1"/>
          </p:cNvSpPr>
          <p:nvPr>
            <p:ph idx="1"/>
          </p:nvPr>
        </p:nvSpPr>
        <p:spPr/>
        <p:txBody>
          <a:bodyPr>
            <a:normAutofit/>
          </a:bodyPr>
          <a:lstStyle/>
          <a:p>
            <a:r>
              <a:rPr lang="en-US" dirty="0" smtClean="0"/>
              <a:t>Formed in April, 2010</a:t>
            </a:r>
          </a:p>
          <a:p>
            <a:r>
              <a:rPr lang="en-US" dirty="0" smtClean="0"/>
              <a:t>Located in Lincoln, NE</a:t>
            </a:r>
          </a:p>
          <a:p>
            <a:r>
              <a:rPr lang="en-US" dirty="0" smtClean="0"/>
              <a:t>Founded by people with decades of </a:t>
            </a:r>
            <a:br>
              <a:rPr lang="en-US" dirty="0" smtClean="0"/>
            </a:br>
            <a:r>
              <a:rPr lang="en-US" dirty="0" smtClean="0"/>
              <a:t>experience in commercial software </a:t>
            </a:r>
            <a:br>
              <a:rPr lang="en-US" dirty="0" smtClean="0"/>
            </a:br>
            <a:r>
              <a:rPr lang="en-US" dirty="0" smtClean="0"/>
              <a:t>product development</a:t>
            </a:r>
          </a:p>
          <a:p>
            <a:r>
              <a:rPr lang="en-US" dirty="0" smtClean="0"/>
              <a:t>Unique model…</a:t>
            </a:r>
          </a:p>
          <a:p>
            <a:pPr lvl="1"/>
            <a:r>
              <a:rPr lang="en-US" dirty="0" smtClean="0"/>
              <a:t>Establish an investment fund and combine these dollars with a product development team to build software products and companies</a:t>
            </a:r>
          </a:p>
          <a:p>
            <a:pPr lvl="1"/>
            <a:r>
              <a:rPr lang="en-US" dirty="0" smtClean="0"/>
              <a:t>Develop young software engineers / entrepreneurs</a:t>
            </a:r>
          </a:p>
          <a:p>
            <a:r>
              <a:rPr lang="en-US" dirty="0" smtClean="0"/>
              <a:t>Core development team has been together since early 2000’s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628649"/>
            <a:ext cx="4914900" cy="3276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1621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a:t>
            </a:r>
            <a:endParaRPr lang="en-US" dirty="0"/>
          </a:p>
        </p:txBody>
      </p:sp>
      <p:sp>
        <p:nvSpPr>
          <p:cNvPr id="3" name="Content Placeholder 2"/>
          <p:cNvSpPr>
            <a:spLocks noGrp="1"/>
          </p:cNvSpPr>
          <p:nvPr>
            <p:ph idx="1"/>
          </p:nvPr>
        </p:nvSpPr>
        <p:spPr/>
        <p:txBody>
          <a:bodyPr/>
          <a:lstStyle/>
          <a:p>
            <a:r>
              <a:rPr lang="en-US" dirty="0" smtClean="0"/>
              <a:t>EliteForm</a:t>
            </a:r>
          </a:p>
          <a:p>
            <a:r>
              <a:rPr lang="en-US" dirty="0" smtClean="0"/>
              <a:t>Beehive</a:t>
            </a:r>
            <a:endParaRPr lang="en-US" dirty="0"/>
          </a:p>
        </p:txBody>
      </p:sp>
    </p:spTree>
    <p:extLst>
      <p:ext uri="{BB962C8B-B14F-4D97-AF65-F5344CB8AC3E}">
        <p14:creationId xmlns:p14="http://schemas.microsoft.com/office/powerpoint/2010/main" val="1326793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T:\Marketing\Working\EliteHealth\eliteform.jpg"/>
          <p:cNvPicPr>
            <a:picLocks noChangeAspect="1" noChangeArrowheads="1"/>
          </p:cNvPicPr>
          <p:nvPr/>
        </p:nvPicPr>
        <p:blipFill>
          <a:blip r:embed="rId3">
            <a:grayscl/>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201292" y="2479086"/>
            <a:ext cx="3103452" cy="2322340"/>
          </a:xfrm>
          <a:prstGeom prst="rect">
            <a:avLst/>
          </a:prstGeom>
          <a:ln>
            <a:noFill/>
          </a:ln>
          <a:effectLst>
            <a:outerShdw blurRad="520700" dist="38100" dir="5400000" sx="104000" sy="104000" algn="t"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8374202" y="1219200"/>
            <a:ext cx="3503351" cy="523220"/>
          </a:xfrm>
          <a:prstGeom prst="rect">
            <a:avLst/>
          </a:prstGeom>
          <a:noFill/>
        </p:spPr>
        <p:txBody>
          <a:bodyPr wrap="square" rtlCol="0">
            <a:spAutoFit/>
          </a:bodyPr>
          <a:lstStyle/>
          <a:p>
            <a:r>
              <a:rPr lang="en-US" sz="1400" dirty="0"/>
              <a:t>2. </a:t>
            </a:r>
            <a:r>
              <a:rPr lang="en-US" sz="1400" dirty="0" smtClean="0"/>
              <a:t>Receive Instant Feedback and </a:t>
            </a:r>
          </a:p>
          <a:p>
            <a:r>
              <a:rPr lang="en-US" sz="1400" dirty="0"/>
              <a:t> </a:t>
            </a:r>
            <a:r>
              <a:rPr lang="en-US" sz="1400" dirty="0" smtClean="0"/>
              <a:t>   Automatically Track Results</a:t>
            </a:r>
            <a:endParaRPr lang="en-US" sz="1400" dirty="0"/>
          </a:p>
        </p:txBody>
      </p:sp>
      <p:sp>
        <p:nvSpPr>
          <p:cNvPr id="14" name="TextBox 13"/>
          <p:cNvSpPr txBox="1"/>
          <p:nvPr/>
        </p:nvSpPr>
        <p:spPr>
          <a:xfrm>
            <a:off x="780536" y="4095793"/>
            <a:ext cx="3026299" cy="307777"/>
          </a:xfrm>
          <a:prstGeom prst="rect">
            <a:avLst/>
          </a:prstGeom>
          <a:noFill/>
        </p:spPr>
        <p:txBody>
          <a:bodyPr wrap="square" rtlCol="0">
            <a:spAutoFit/>
          </a:bodyPr>
          <a:lstStyle/>
          <a:p>
            <a:r>
              <a:rPr lang="en-US" sz="1400" dirty="0"/>
              <a:t>3. Track and Analyze </a:t>
            </a:r>
            <a:r>
              <a:rPr lang="en-US" sz="1400" dirty="0" smtClean="0"/>
              <a:t>Data</a:t>
            </a:r>
            <a:endParaRPr lang="en-US" sz="1400" dirty="0"/>
          </a:p>
        </p:txBody>
      </p:sp>
      <p:sp>
        <p:nvSpPr>
          <p:cNvPr id="4" name="TextBox 3"/>
          <p:cNvSpPr txBox="1"/>
          <p:nvPr/>
        </p:nvSpPr>
        <p:spPr>
          <a:xfrm>
            <a:off x="780536" y="1224831"/>
            <a:ext cx="2362200" cy="307777"/>
          </a:xfrm>
          <a:prstGeom prst="rect">
            <a:avLst/>
          </a:prstGeom>
          <a:noFill/>
        </p:spPr>
        <p:txBody>
          <a:bodyPr wrap="square" rtlCol="0">
            <a:spAutoFit/>
          </a:bodyPr>
          <a:lstStyle/>
          <a:p>
            <a:r>
              <a:rPr lang="en-US" sz="1400" dirty="0"/>
              <a:t>1. </a:t>
            </a:r>
            <a:r>
              <a:rPr lang="en-US" sz="1400" dirty="0" smtClean="0"/>
              <a:t>Design, Personalize, Deliver</a:t>
            </a:r>
            <a:endParaRPr lang="en-US" sz="1400" dirty="0"/>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8850" y="1808962"/>
            <a:ext cx="1065610" cy="1603151"/>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9869" y="2320434"/>
            <a:ext cx="1140520" cy="1715849"/>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45798" y="1808962"/>
            <a:ext cx="1104880" cy="166223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9209" y="2346063"/>
            <a:ext cx="1147398" cy="1726197"/>
          </a:xfrm>
          <a:prstGeom prst="rect">
            <a:avLst/>
          </a:prstGeom>
        </p:spPr>
      </p:pic>
      <p:sp>
        <p:nvSpPr>
          <p:cNvPr id="5" name="Title 4"/>
          <p:cNvSpPr>
            <a:spLocks noGrp="1"/>
          </p:cNvSpPr>
          <p:nvPr>
            <p:ph type="title"/>
          </p:nvPr>
        </p:nvSpPr>
        <p:spPr/>
        <p:txBody>
          <a:bodyPr/>
          <a:lstStyle/>
          <a:p>
            <a:r>
              <a:rPr lang="en-US" dirty="0" smtClean="0"/>
              <a:t>EliteForm Product</a:t>
            </a:r>
            <a:endParaRPr lang="en-US" dirty="0"/>
          </a:p>
        </p:txBody>
      </p:sp>
      <p:pic>
        <p:nvPicPr>
          <p:cNvPr id="6" name="Picture 5"/>
          <p:cNvPicPr>
            <a:picLocks noChangeAspect="1"/>
          </p:cNvPicPr>
          <p:nvPr/>
        </p:nvPicPr>
        <p:blipFill>
          <a:blip r:embed="rId9"/>
          <a:stretch>
            <a:fillRect/>
          </a:stretch>
        </p:blipFill>
        <p:spPr>
          <a:xfrm>
            <a:off x="644919" y="1532608"/>
            <a:ext cx="2791874" cy="1940023"/>
          </a:xfrm>
          <a:prstGeom prst="rect">
            <a:avLst/>
          </a:prstGeom>
        </p:spPr>
      </p:pic>
      <p:pic>
        <p:nvPicPr>
          <p:cNvPr id="7" name="Picture 6"/>
          <p:cNvPicPr>
            <a:picLocks noChangeAspect="1"/>
          </p:cNvPicPr>
          <p:nvPr/>
        </p:nvPicPr>
        <p:blipFill>
          <a:blip r:embed="rId10"/>
          <a:stretch>
            <a:fillRect/>
          </a:stretch>
        </p:blipFill>
        <p:spPr>
          <a:xfrm>
            <a:off x="735457" y="4437260"/>
            <a:ext cx="2669267" cy="1725258"/>
          </a:xfrm>
          <a:prstGeom prst="rect">
            <a:avLst/>
          </a:prstGeom>
        </p:spPr>
      </p:pic>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82509" y="4267200"/>
            <a:ext cx="2935759" cy="19571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04137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EliteForm</a:t>
            </a:r>
            <a:endParaRPr lang="en-US" dirty="0"/>
          </a:p>
        </p:txBody>
      </p:sp>
      <p:sp>
        <p:nvSpPr>
          <p:cNvPr id="3" name="Content Placeholder 2"/>
          <p:cNvSpPr>
            <a:spLocks noGrp="1"/>
          </p:cNvSpPr>
          <p:nvPr>
            <p:ph idx="1"/>
          </p:nvPr>
        </p:nvSpPr>
        <p:spPr>
          <a:xfrm>
            <a:off x="845820" y="1607820"/>
            <a:ext cx="10515600" cy="4716780"/>
          </a:xfrm>
        </p:spPr>
        <p:txBody>
          <a:bodyPr>
            <a:normAutofit fontScale="77500" lnSpcReduction="20000"/>
          </a:bodyPr>
          <a:lstStyle/>
          <a:p>
            <a:r>
              <a:rPr lang="en-US" dirty="0" smtClean="0"/>
              <a:t>Key Challenges and Design Criteria:</a:t>
            </a:r>
            <a:endParaRPr lang="en-US" dirty="0"/>
          </a:p>
          <a:p>
            <a:pPr lvl="1"/>
            <a:r>
              <a:rPr lang="en-US" dirty="0"/>
              <a:t>Providing a simple to use, yet flexible, user interface for design of strength and conditioning programs</a:t>
            </a:r>
          </a:p>
          <a:p>
            <a:pPr lvl="1"/>
            <a:r>
              <a:rPr lang="en-US" dirty="0" smtClean="0"/>
              <a:t>Patent Pending</a:t>
            </a:r>
            <a:r>
              <a:rPr lang="en-US" baseline="0" dirty="0" smtClean="0"/>
              <a:t> Algorithms for t</a:t>
            </a:r>
            <a:r>
              <a:rPr lang="en-US" dirty="0" smtClean="0"/>
              <a:t>racking </a:t>
            </a:r>
            <a:r>
              <a:rPr lang="en-US" dirty="0"/>
              <a:t>athlete weight-lifting exercises with extremely high degree of accuracy</a:t>
            </a:r>
          </a:p>
          <a:p>
            <a:pPr lvl="1"/>
            <a:r>
              <a:rPr lang="en-US" dirty="0"/>
              <a:t>Creating a </a:t>
            </a:r>
            <a:r>
              <a:rPr lang="en-US" dirty="0" smtClean="0"/>
              <a:t>seamless, flexible, and low-touch user </a:t>
            </a:r>
            <a:r>
              <a:rPr lang="en-US" dirty="0"/>
              <a:t>experience </a:t>
            </a:r>
            <a:r>
              <a:rPr lang="en-US" dirty="0" smtClean="0"/>
              <a:t>for athletes</a:t>
            </a:r>
            <a:endParaRPr lang="en-US" dirty="0"/>
          </a:p>
          <a:p>
            <a:pPr lvl="1"/>
            <a:r>
              <a:rPr lang="en-US" dirty="0" smtClean="0"/>
              <a:t>Providing </a:t>
            </a:r>
            <a:r>
              <a:rPr lang="en-US" dirty="0"/>
              <a:t>mobile access for coaches and </a:t>
            </a:r>
            <a:r>
              <a:rPr lang="en-US" dirty="0" smtClean="0"/>
              <a:t>athletes</a:t>
            </a:r>
          </a:p>
          <a:p>
            <a:pPr lvl="1"/>
            <a:r>
              <a:rPr lang="en-US" dirty="0" smtClean="0"/>
              <a:t>Enabling </a:t>
            </a:r>
            <a:r>
              <a:rPr lang="en-US" dirty="0"/>
              <a:t>access to data for ad hoc analysis by researches and caches</a:t>
            </a:r>
          </a:p>
          <a:p>
            <a:pPr lvl="1"/>
            <a:r>
              <a:rPr lang="en-US" dirty="0"/>
              <a:t>Managing remote embedded systems</a:t>
            </a:r>
          </a:p>
          <a:p>
            <a:pPr lvl="1"/>
            <a:r>
              <a:rPr lang="en-US" dirty="0" smtClean="0"/>
              <a:t>Creating a device and experience that becomes a seamless part of an athlete’s workout and survives the harsh conditions</a:t>
            </a:r>
          </a:p>
          <a:p>
            <a:pPr lvl="1"/>
            <a:r>
              <a:rPr lang="en-US" dirty="0" smtClean="0"/>
              <a:t>R&amp;D Process for Building Technology</a:t>
            </a:r>
          </a:p>
          <a:p>
            <a:pPr lvl="0"/>
            <a:r>
              <a:rPr lang="en-US" dirty="0" smtClean="0"/>
              <a:t>Application Architecture Highlights</a:t>
            </a:r>
          </a:p>
          <a:p>
            <a:pPr lvl="1"/>
            <a:r>
              <a:rPr lang="en-US" dirty="0" smtClean="0"/>
              <a:t>Power Tracker runs on a pc-based embedded appliance running Windows Embedded OS </a:t>
            </a:r>
          </a:p>
          <a:p>
            <a:pPr lvl="1"/>
            <a:r>
              <a:rPr lang="en-US" dirty="0" smtClean="0"/>
              <a:t>Strength planner is a web-based client-server system with servers hosted by Nebraska Global</a:t>
            </a:r>
          </a:p>
          <a:p>
            <a:pPr lvl="1"/>
            <a:r>
              <a:rPr lang="en-US" dirty="0" smtClean="0"/>
              <a:t>Paperless is a platform-agnostic web app </a:t>
            </a:r>
          </a:p>
          <a:p>
            <a:pPr lvl="1"/>
            <a:r>
              <a:rPr lang="en-US" dirty="0" smtClean="0"/>
              <a:t>Microsoft SQL Server for database back-end</a:t>
            </a:r>
          </a:p>
          <a:p>
            <a:pPr lvl="1"/>
            <a:r>
              <a:rPr lang="en-US" dirty="0" smtClean="0"/>
              <a:t>Cloud or </a:t>
            </a:r>
            <a:r>
              <a:rPr lang="en-US" dirty="0" err="1" smtClean="0"/>
              <a:t>on-premise</a:t>
            </a:r>
            <a:r>
              <a:rPr lang="en-US" dirty="0" smtClean="0"/>
              <a:t> deployment</a:t>
            </a:r>
          </a:p>
          <a:p>
            <a:pPr lvl="1"/>
            <a:r>
              <a:rPr lang="en-US" dirty="0" smtClean="0"/>
              <a:t>Multi-tenant where appropriate or private, segmented databases as necessary</a:t>
            </a:r>
          </a:p>
          <a:p>
            <a:pPr lvl="1"/>
            <a:r>
              <a:rPr lang="en-US" dirty="0" smtClean="0"/>
              <a:t>OLAP database for ad hoc analysis &amp; data mining</a:t>
            </a:r>
          </a:p>
          <a:p>
            <a:r>
              <a:rPr lang="en-US" dirty="0" smtClean="0">
                <a:hlinkClick r:id="rId3"/>
              </a:rPr>
              <a:t>http://www.eliteform.com</a:t>
            </a:r>
            <a:r>
              <a:rPr lang="en-US" dirty="0" smtClean="0"/>
              <a:t>	</a:t>
            </a:r>
          </a:p>
          <a:p>
            <a:endParaRPr lang="en-US" dirty="0"/>
          </a:p>
        </p:txBody>
      </p:sp>
    </p:spTree>
    <p:extLst>
      <p:ext uri="{BB962C8B-B14F-4D97-AF65-F5344CB8AC3E}">
        <p14:creationId xmlns:p14="http://schemas.microsoft.com/office/powerpoint/2010/main" val="10794767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EliteForm</a:t>
            </a:r>
            <a:endParaRPr lang="en-US" dirty="0"/>
          </a:p>
        </p:txBody>
      </p:sp>
      <p:sp>
        <p:nvSpPr>
          <p:cNvPr id="3" name="Content Placeholder 2"/>
          <p:cNvSpPr>
            <a:spLocks noGrp="1"/>
          </p:cNvSpPr>
          <p:nvPr>
            <p:ph idx="1"/>
          </p:nvPr>
        </p:nvSpPr>
        <p:spPr/>
        <p:txBody>
          <a:bodyPr/>
          <a:lstStyle/>
          <a:p>
            <a:r>
              <a:rPr lang="en-US" dirty="0"/>
              <a:t>In use by dozens of elite athletic teams and military units</a:t>
            </a:r>
          </a:p>
          <a:p>
            <a:r>
              <a:rPr lang="en-US" dirty="0"/>
              <a:t>Millions of repetitions </a:t>
            </a:r>
            <a:r>
              <a:rPr lang="en-US" dirty="0" smtClean="0"/>
              <a:t>tracked</a:t>
            </a:r>
          </a:p>
          <a:p>
            <a:endParaRPr lang="en-US" dirty="0"/>
          </a:p>
          <a:p>
            <a:r>
              <a:rPr lang="en-US" dirty="0" smtClean="0"/>
              <a:t>8 developers and 2 applied mathematicians</a:t>
            </a:r>
          </a:p>
          <a:p>
            <a:r>
              <a:rPr lang="en-US" dirty="0" smtClean="0"/>
              <a:t>10 months from start to use by NU Football team</a:t>
            </a:r>
          </a:p>
          <a:p>
            <a:r>
              <a:rPr lang="en-US" dirty="0" smtClean="0"/>
              <a:t>1 hot fix in last 12 months</a:t>
            </a:r>
          </a:p>
          <a:p>
            <a:r>
              <a:rPr lang="en-US" dirty="0" smtClean="0"/>
              <a:t>Developed an automated test cluster for algorithm </a:t>
            </a:r>
            <a:br>
              <a:rPr lang="en-US" dirty="0" smtClean="0"/>
            </a:br>
            <a:r>
              <a:rPr lang="en-US" dirty="0" smtClean="0"/>
              <a:t>validation</a:t>
            </a:r>
            <a:endParaRPr lang="en-US" dirty="0"/>
          </a:p>
        </p:txBody>
      </p:sp>
      <p:pic>
        <p:nvPicPr>
          <p:cNvPr id="4" name="Picture 3"/>
          <p:cNvPicPr>
            <a:picLocks noChangeAspect="1"/>
          </p:cNvPicPr>
          <p:nvPr/>
        </p:nvPicPr>
        <p:blipFill>
          <a:blip r:embed="rId2"/>
          <a:stretch>
            <a:fillRect/>
          </a:stretch>
        </p:blipFill>
        <p:spPr>
          <a:xfrm>
            <a:off x="8367725" y="836614"/>
            <a:ext cx="3298222" cy="4602879"/>
          </a:xfrm>
          <a:prstGeom prst="rect">
            <a:avLst/>
          </a:prstGeom>
        </p:spPr>
      </p:pic>
    </p:spTree>
    <p:extLst>
      <p:ext uri="{BB962C8B-B14F-4D97-AF65-F5344CB8AC3E}">
        <p14:creationId xmlns:p14="http://schemas.microsoft.com/office/powerpoint/2010/main" val="232385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Beehive Public Sector</a:t>
            </a:r>
            <a:endParaRPr lang="en-US" dirty="0"/>
          </a:p>
        </p:txBody>
      </p:sp>
      <p:pic>
        <p:nvPicPr>
          <p:cNvPr id="4" name="Picture 3"/>
          <p:cNvPicPr>
            <a:picLocks noChangeAspect="1"/>
          </p:cNvPicPr>
          <p:nvPr/>
        </p:nvPicPr>
        <p:blipFill>
          <a:blip r:embed="rId2"/>
          <a:stretch>
            <a:fillRect/>
          </a:stretch>
        </p:blipFill>
        <p:spPr>
          <a:xfrm>
            <a:off x="1718261" y="1295400"/>
            <a:ext cx="8755478" cy="49471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191763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Beehive as a Platform</a:t>
            </a:r>
            <a:endParaRPr lang="en-US" dirty="0"/>
          </a:p>
        </p:txBody>
      </p:sp>
      <p:pic>
        <p:nvPicPr>
          <p:cNvPr id="8"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71" t="5822" r="774" b="3307"/>
          <a:stretch/>
        </p:blipFill>
        <p:spPr bwMode="auto">
          <a:xfrm>
            <a:off x="7785379" y="3998244"/>
            <a:ext cx="3881453" cy="23280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Lst>
        </p:spPr>
      </p:pic>
      <p:pic>
        <p:nvPicPr>
          <p:cNvPr id="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031" t="6019" r="640" b="4207"/>
          <a:stretch/>
        </p:blipFill>
        <p:spPr bwMode="auto">
          <a:xfrm>
            <a:off x="7791708" y="1027906"/>
            <a:ext cx="3875124" cy="23075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35" t="8111" b="2561"/>
          <a:stretch/>
        </p:blipFill>
        <p:spPr>
          <a:xfrm>
            <a:off x="273525" y="1975853"/>
            <a:ext cx="7041406" cy="343518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3525" y="1530970"/>
            <a:ext cx="3513141" cy="369332"/>
          </a:xfrm>
          <a:prstGeom prst="rect">
            <a:avLst/>
          </a:prstGeom>
          <a:noFill/>
        </p:spPr>
        <p:txBody>
          <a:bodyPr wrap="none" rtlCol="0">
            <a:spAutoFit/>
          </a:bodyPr>
          <a:lstStyle/>
          <a:p>
            <a:r>
              <a:rPr lang="en-US" dirty="0" smtClean="0"/>
              <a:t>Highway construction management</a:t>
            </a:r>
            <a:endParaRPr lang="en-US" dirty="0"/>
          </a:p>
        </p:txBody>
      </p:sp>
      <p:sp>
        <p:nvSpPr>
          <p:cNvPr id="7" name="TextBox 6"/>
          <p:cNvSpPr txBox="1"/>
          <p:nvPr/>
        </p:nvSpPr>
        <p:spPr>
          <a:xfrm>
            <a:off x="7785379" y="591062"/>
            <a:ext cx="2489336" cy="369332"/>
          </a:xfrm>
          <a:prstGeom prst="rect">
            <a:avLst/>
          </a:prstGeom>
          <a:noFill/>
        </p:spPr>
        <p:txBody>
          <a:bodyPr wrap="none" rtlCol="0">
            <a:spAutoFit/>
          </a:bodyPr>
          <a:lstStyle/>
          <a:p>
            <a:r>
              <a:rPr lang="en-US" dirty="0" smtClean="0"/>
              <a:t>Self-service </a:t>
            </a:r>
            <a:r>
              <a:rPr lang="en-US" dirty="0"/>
              <a:t>f</a:t>
            </a:r>
            <a:r>
              <a:rPr lang="en-US" dirty="0" smtClean="0"/>
              <a:t>ence </a:t>
            </a:r>
            <a:r>
              <a:rPr lang="en-US" dirty="0"/>
              <a:t>d</a:t>
            </a:r>
            <a:r>
              <a:rPr lang="en-US" dirty="0" smtClean="0"/>
              <a:t>esign</a:t>
            </a:r>
            <a:endParaRPr lang="en-US" dirty="0"/>
          </a:p>
        </p:txBody>
      </p:sp>
      <p:sp>
        <p:nvSpPr>
          <p:cNvPr id="10" name="TextBox 9"/>
          <p:cNvSpPr txBox="1"/>
          <p:nvPr/>
        </p:nvSpPr>
        <p:spPr>
          <a:xfrm>
            <a:off x="7785378" y="3581400"/>
            <a:ext cx="2633926" cy="369332"/>
          </a:xfrm>
          <a:prstGeom prst="rect">
            <a:avLst/>
          </a:prstGeom>
          <a:noFill/>
        </p:spPr>
        <p:txBody>
          <a:bodyPr wrap="none" rtlCol="0">
            <a:spAutoFit/>
          </a:bodyPr>
          <a:lstStyle/>
          <a:p>
            <a:r>
              <a:rPr lang="en-US" dirty="0" smtClean="0"/>
              <a:t>Optimized tree </a:t>
            </a:r>
            <a:r>
              <a:rPr lang="en-US" dirty="0"/>
              <a:t>p</a:t>
            </a:r>
            <a:r>
              <a:rPr lang="en-US" dirty="0" smtClean="0"/>
              <a:t>lacement</a:t>
            </a:r>
            <a:endParaRPr lang="en-US" dirty="0"/>
          </a:p>
        </p:txBody>
      </p:sp>
    </p:spTree>
    <p:extLst>
      <p:ext uri="{BB962C8B-B14F-4D97-AF65-F5344CB8AC3E}">
        <p14:creationId xmlns:p14="http://schemas.microsoft.com/office/powerpoint/2010/main" val="40578717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Beehive</a:t>
            </a:r>
            <a:endParaRPr lang="en-US" dirty="0"/>
          </a:p>
        </p:txBody>
      </p:sp>
      <p:sp>
        <p:nvSpPr>
          <p:cNvPr id="3" name="Content Placeholder 2"/>
          <p:cNvSpPr>
            <a:spLocks noGrp="1"/>
          </p:cNvSpPr>
          <p:nvPr>
            <p:ph idx="1"/>
          </p:nvPr>
        </p:nvSpPr>
        <p:spPr/>
        <p:txBody>
          <a:bodyPr>
            <a:normAutofit fontScale="92500"/>
          </a:bodyPr>
          <a:lstStyle/>
          <a:p>
            <a:r>
              <a:rPr lang="en-US" dirty="0" smtClean="0"/>
              <a:t>Key Challenges and Design Criteria:</a:t>
            </a:r>
          </a:p>
          <a:p>
            <a:pPr lvl="1"/>
            <a:r>
              <a:rPr lang="en-US" dirty="0"/>
              <a:t>A</a:t>
            </a:r>
            <a:r>
              <a:rPr lang="en-US" dirty="0" smtClean="0"/>
              <a:t> platform that could be extended to a variety of industries and applications with minimal </a:t>
            </a:r>
            <a:r>
              <a:rPr lang="en-US" dirty="0" err="1" smtClean="0"/>
              <a:t>dev</a:t>
            </a:r>
            <a:endParaRPr lang="en-US" dirty="0" smtClean="0"/>
          </a:p>
          <a:p>
            <a:pPr lvl="1"/>
            <a:r>
              <a:rPr lang="en-US" dirty="0" smtClean="0"/>
              <a:t>Provide for disconnected use while leveraging a cloud-based infrastructure</a:t>
            </a:r>
          </a:p>
          <a:p>
            <a:pPr lvl="1"/>
            <a:r>
              <a:rPr lang="en-US" dirty="0" smtClean="0"/>
              <a:t>Intuitive interface for knowledge workers and general public</a:t>
            </a:r>
          </a:p>
          <a:p>
            <a:pPr lvl="1"/>
            <a:r>
              <a:rPr lang="en-US" dirty="0" smtClean="0"/>
              <a:t>Comprehensive, yet user-friendly public web portal for access to GIS data</a:t>
            </a:r>
          </a:p>
          <a:p>
            <a:pPr lvl="1"/>
            <a:r>
              <a:rPr lang="en-US" dirty="0" smtClean="0"/>
              <a:t>Integrate with existing GIS database systems</a:t>
            </a:r>
            <a:r>
              <a:rPr lang="en-US" baseline="0" dirty="0" smtClean="0"/>
              <a:t> as well as working standalone</a:t>
            </a:r>
          </a:p>
          <a:p>
            <a:pPr lvl="1"/>
            <a:r>
              <a:rPr lang="en-US" baseline="0" dirty="0" smtClean="0"/>
              <a:t>Provide a mobile experience that enables data access and collection in the field</a:t>
            </a:r>
            <a:endParaRPr lang="en-US" dirty="0"/>
          </a:p>
          <a:p>
            <a:r>
              <a:rPr lang="en-US" dirty="0" smtClean="0"/>
              <a:t>Application Architecture Highlights</a:t>
            </a:r>
          </a:p>
          <a:p>
            <a:pPr lvl="1"/>
            <a:r>
              <a:rPr lang="en-US" dirty="0" smtClean="0"/>
              <a:t>Combines rich desktop client with web portal</a:t>
            </a:r>
          </a:p>
          <a:p>
            <a:pPr lvl="1"/>
            <a:r>
              <a:rPr lang="en-US" dirty="0" smtClean="0"/>
              <a:t>Data synchronization across clients and cloud</a:t>
            </a:r>
          </a:p>
          <a:p>
            <a:pPr lvl="1"/>
            <a:r>
              <a:rPr lang="en-US" dirty="0" smtClean="0"/>
              <a:t>Hybrid on premise/cloud system</a:t>
            </a:r>
          </a:p>
          <a:p>
            <a:pPr lvl="1"/>
            <a:r>
              <a:rPr lang="en-US" dirty="0" smtClean="0"/>
              <a:t>Hosted in Microsoft Azure and Amazon AWS</a:t>
            </a:r>
          </a:p>
          <a:p>
            <a:r>
              <a:rPr lang="en-US" dirty="0" smtClean="0">
                <a:hlinkClick r:id="rId3"/>
              </a:rPr>
              <a:t>http://www.beehiveindustries.com/</a:t>
            </a:r>
            <a:r>
              <a:rPr lang="en-US" dirty="0" smtClean="0"/>
              <a:t> </a:t>
            </a:r>
          </a:p>
          <a:p>
            <a:endParaRPr lang="en-US" dirty="0"/>
          </a:p>
        </p:txBody>
      </p:sp>
      <p:pic>
        <p:nvPicPr>
          <p:cNvPr id="11" name="Picture 10"/>
          <p:cNvPicPr>
            <a:picLocks noChangeAspect="1"/>
          </p:cNvPicPr>
          <p:nvPr/>
        </p:nvPicPr>
        <p:blipFill>
          <a:blip r:embed="rId4"/>
          <a:stretch>
            <a:fillRect/>
          </a:stretch>
        </p:blipFill>
        <p:spPr>
          <a:xfrm>
            <a:off x="6629400" y="4038600"/>
            <a:ext cx="5035732" cy="19265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60372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Beehive</a:t>
            </a:r>
            <a:endParaRPr lang="en-US" dirty="0"/>
          </a:p>
        </p:txBody>
      </p:sp>
      <p:sp>
        <p:nvSpPr>
          <p:cNvPr id="3" name="Content Placeholder 2"/>
          <p:cNvSpPr>
            <a:spLocks noGrp="1"/>
          </p:cNvSpPr>
          <p:nvPr>
            <p:ph idx="1"/>
          </p:nvPr>
        </p:nvSpPr>
        <p:spPr/>
        <p:txBody>
          <a:bodyPr/>
          <a:lstStyle/>
          <a:p>
            <a:r>
              <a:rPr lang="en-US" dirty="0"/>
              <a:t>In use by dozens of public works departments and other </a:t>
            </a:r>
            <a:r>
              <a:rPr lang="en-US" dirty="0" smtClean="0"/>
              <a:t>agencies</a:t>
            </a:r>
          </a:p>
          <a:p>
            <a:endParaRPr lang="en-US" dirty="0" smtClean="0"/>
          </a:p>
          <a:p>
            <a:r>
              <a:rPr lang="en-US" dirty="0" smtClean="0"/>
              <a:t>8 developers, 1 QA engineer</a:t>
            </a:r>
          </a:p>
          <a:p>
            <a:r>
              <a:rPr lang="en-US" dirty="0" smtClean="0"/>
              <a:t>6 months from start to use by first city</a:t>
            </a:r>
          </a:p>
          <a:p>
            <a:r>
              <a:rPr lang="en-US" dirty="0" smtClean="0"/>
              <a:t>Automated the configuration control and nightly testing of all customer configurations</a:t>
            </a:r>
          </a:p>
          <a:p>
            <a:r>
              <a:rPr lang="en-US" dirty="0" smtClean="0"/>
              <a:t>Weekly unattended releases</a:t>
            </a:r>
          </a:p>
          <a:p>
            <a:pPr lvl="1"/>
            <a:r>
              <a:rPr lang="en-US" dirty="0" smtClean="0"/>
              <a:t>Include code and database schema updates</a:t>
            </a:r>
            <a:endParaRPr lang="en-US" dirty="0"/>
          </a:p>
        </p:txBody>
      </p:sp>
    </p:spTree>
    <p:extLst>
      <p:ext uri="{BB962C8B-B14F-4D97-AF65-F5344CB8AC3E}">
        <p14:creationId xmlns:p14="http://schemas.microsoft.com/office/powerpoint/2010/main" val="17568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Content Placeholder 2"/>
          <p:cNvSpPr>
            <a:spLocks noGrp="1"/>
          </p:cNvSpPr>
          <p:nvPr>
            <p:ph idx="1"/>
          </p:nvPr>
        </p:nvSpPr>
        <p:spPr/>
        <p:txBody>
          <a:bodyPr/>
          <a:lstStyle/>
          <a:p>
            <a:r>
              <a:rPr lang="en-US" dirty="0" smtClean="0"/>
              <a:t>Agile processes work but don’t be afraid to hybridize</a:t>
            </a:r>
          </a:p>
          <a:p>
            <a:r>
              <a:rPr lang="en-US" dirty="0" smtClean="0"/>
              <a:t>Building software is a complex activity – why wouldn’t you have a plan?</a:t>
            </a:r>
          </a:p>
          <a:p>
            <a:r>
              <a:rPr lang="en-US" dirty="0" smtClean="0"/>
              <a:t>If you design your software to be unit testable, you are “80% there”</a:t>
            </a:r>
          </a:p>
          <a:p>
            <a:r>
              <a:rPr lang="en-US" dirty="0" smtClean="0"/>
              <a:t>Don’t be afraid to make developers accountable for quality – remove the training wheels (i.e. QA)</a:t>
            </a:r>
          </a:p>
          <a:p>
            <a:r>
              <a:rPr lang="en-US" dirty="0" smtClean="0"/>
              <a:t>Find a great project manager and trust them to handle all of the “noise”</a:t>
            </a:r>
          </a:p>
          <a:p>
            <a:r>
              <a:rPr lang="en-US" dirty="0" smtClean="0"/>
              <a:t>Protect developer’s time</a:t>
            </a:r>
          </a:p>
        </p:txBody>
      </p:sp>
    </p:spTree>
    <p:extLst>
      <p:ext uri="{BB962C8B-B14F-4D97-AF65-F5344CB8AC3E}">
        <p14:creationId xmlns:p14="http://schemas.microsoft.com/office/powerpoint/2010/main" val="41886351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487" y="1608138"/>
            <a:ext cx="7408902" cy="4503737"/>
          </a:xfrm>
        </p:spPr>
      </p:pic>
    </p:spTree>
    <p:extLst>
      <p:ext uri="{BB962C8B-B14F-4D97-AF65-F5344CB8AC3E}">
        <p14:creationId xmlns:p14="http://schemas.microsoft.com/office/powerpoint/2010/main" val="34742549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challenges unique to NG</a:t>
            </a:r>
            <a:endParaRPr lang="en-US" dirty="0"/>
          </a:p>
        </p:txBody>
      </p:sp>
      <p:sp>
        <p:nvSpPr>
          <p:cNvPr id="3" name="Content Placeholder 2"/>
          <p:cNvSpPr>
            <a:spLocks noGrp="1"/>
          </p:cNvSpPr>
          <p:nvPr>
            <p:ph idx="1"/>
          </p:nvPr>
        </p:nvSpPr>
        <p:spPr/>
        <p:txBody>
          <a:bodyPr/>
          <a:lstStyle/>
          <a:p>
            <a:r>
              <a:rPr lang="en-US" dirty="0" smtClean="0"/>
              <a:t>We are building startups</a:t>
            </a:r>
          </a:p>
          <a:p>
            <a:pPr lvl="1"/>
            <a:r>
              <a:rPr lang="en-US" dirty="0" smtClean="0"/>
              <a:t>Radically different problem domains</a:t>
            </a:r>
          </a:p>
          <a:p>
            <a:r>
              <a:rPr lang="en-US" dirty="0" smtClean="0"/>
              <a:t>Product development team is an “</a:t>
            </a:r>
            <a:r>
              <a:rPr lang="en-US" dirty="0"/>
              <a:t>e</a:t>
            </a:r>
            <a:r>
              <a:rPr lang="en-US" dirty="0" smtClean="0"/>
              <a:t>lastic </a:t>
            </a:r>
            <a:r>
              <a:rPr lang="en-US" dirty="0"/>
              <a:t>r</a:t>
            </a:r>
            <a:r>
              <a:rPr lang="en-US" dirty="0" smtClean="0"/>
              <a:t>esource”</a:t>
            </a:r>
          </a:p>
          <a:p>
            <a:pPr lvl="1"/>
            <a:r>
              <a:rPr lang="en-US" dirty="0" smtClean="0"/>
              <a:t>Move folks around</a:t>
            </a:r>
          </a:p>
          <a:p>
            <a:pPr lvl="1"/>
            <a:r>
              <a:rPr lang="en-US" dirty="0" smtClean="0"/>
              <a:t>Integration of new and inexperienced team members</a:t>
            </a:r>
          </a:p>
          <a:p>
            <a:pPr lvl="1"/>
            <a:r>
              <a:rPr lang="en-US" dirty="0" smtClean="0"/>
              <a:t>Development of software designers/architects</a:t>
            </a:r>
          </a:p>
          <a:p>
            <a:r>
              <a:rPr lang="en-US" dirty="0" smtClean="0"/>
              <a:t>Development of young engineers</a:t>
            </a:r>
          </a:p>
        </p:txBody>
      </p:sp>
    </p:spTree>
    <p:extLst>
      <p:ext uri="{BB962C8B-B14F-4D97-AF65-F5344CB8AC3E}">
        <p14:creationId xmlns:p14="http://schemas.microsoft.com/office/powerpoint/2010/main" val="743391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best practices</a:t>
            </a:r>
            <a:endParaRPr lang="en-US" dirty="0"/>
          </a:p>
        </p:txBody>
      </p:sp>
      <p:sp>
        <p:nvSpPr>
          <p:cNvPr id="3" name="Content Placeholder 2"/>
          <p:cNvSpPr>
            <a:spLocks noGrp="1"/>
          </p:cNvSpPr>
          <p:nvPr>
            <p:ph idx="1"/>
          </p:nvPr>
        </p:nvSpPr>
        <p:spPr/>
        <p:txBody>
          <a:bodyPr>
            <a:normAutofit lnSpcReduction="10000"/>
          </a:bodyPr>
          <a:lstStyle/>
          <a:p>
            <a:r>
              <a:rPr lang="en-US" dirty="0"/>
              <a:t>Consistent adoption of proven processes</a:t>
            </a:r>
          </a:p>
          <a:p>
            <a:r>
              <a:rPr lang="en-US" dirty="0"/>
              <a:t>Treat everything starting at story development as design</a:t>
            </a:r>
          </a:p>
          <a:p>
            <a:r>
              <a:rPr lang="en-US" dirty="0"/>
              <a:t>Strong project management role</a:t>
            </a:r>
          </a:p>
          <a:p>
            <a:r>
              <a:rPr lang="en-US" dirty="0"/>
              <a:t>Formalize an architecture process</a:t>
            </a:r>
          </a:p>
          <a:p>
            <a:r>
              <a:rPr lang="en-US" dirty="0"/>
              <a:t>“Service” orientation over object orientation in design</a:t>
            </a:r>
          </a:p>
          <a:p>
            <a:r>
              <a:rPr lang="en-US" dirty="0"/>
              <a:t>Design for testability</a:t>
            </a:r>
          </a:p>
          <a:p>
            <a:r>
              <a:rPr lang="en-US" dirty="0"/>
              <a:t>Multi-layered approach to quality</a:t>
            </a:r>
          </a:p>
          <a:p>
            <a:r>
              <a:rPr lang="en-US" dirty="0"/>
              <a:t>Continuous </a:t>
            </a:r>
            <a:r>
              <a:rPr lang="en-US" dirty="0" smtClean="0"/>
              <a:t>integration processes</a:t>
            </a:r>
            <a:endParaRPr lang="en-US" dirty="0"/>
          </a:p>
          <a:p>
            <a:r>
              <a:rPr lang="en-US" dirty="0"/>
              <a:t>Automated testing and deployment</a:t>
            </a:r>
          </a:p>
          <a:p>
            <a:r>
              <a:rPr lang="en-US" dirty="0"/>
              <a:t>Refactoring to maintain/improve the </a:t>
            </a:r>
            <a:r>
              <a:rPr lang="en-US" dirty="0" smtClean="0"/>
              <a:t>design</a:t>
            </a:r>
            <a:endParaRPr lang="en-US" dirty="0"/>
          </a:p>
        </p:txBody>
      </p:sp>
    </p:spTree>
    <p:extLst>
      <p:ext uri="{BB962C8B-B14F-4D97-AF65-F5344CB8AC3E}">
        <p14:creationId xmlns:p14="http://schemas.microsoft.com/office/powerpoint/2010/main" val="8438325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Takeaways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Planning is critical but “no operational plan ever survives first contact with the enemy”</a:t>
            </a:r>
          </a:p>
          <a:p>
            <a:r>
              <a:rPr lang="en-US" dirty="0" smtClean="0"/>
              <a:t>Culture is critical</a:t>
            </a:r>
          </a:p>
          <a:p>
            <a:pPr lvl="1"/>
            <a:r>
              <a:rPr lang="en-US" dirty="0" smtClean="0"/>
              <a:t>You must protect and nurture the key elements of your culture</a:t>
            </a:r>
          </a:p>
          <a:p>
            <a:pPr lvl="2"/>
            <a:r>
              <a:rPr lang="en-US" dirty="0" smtClean="0"/>
              <a:t>Lead by example and your team will pick up the mantle</a:t>
            </a:r>
          </a:p>
          <a:p>
            <a:pPr lvl="1"/>
            <a:r>
              <a:rPr lang="en-US" dirty="0" smtClean="0"/>
              <a:t>Treat everything as a design effort</a:t>
            </a:r>
          </a:p>
          <a:p>
            <a:pPr lvl="2"/>
            <a:r>
              <a:rPr lang="en-US" dirty="0" smtClean="0"/>
              <a:t>If your story and task development are not taken seriously then chaos ensues and no value is derived</a:t>
            </a:r>
          </a:p>
          <a:p>
            <a:pPr lvl="1"/>
            <a:r>
              <a:rPr lang="en-US" dirty="0" smtClean="0"/>
              <a:t>Developer accountability for quality</a:t>
            </a:r>
          </a:p>
          <a:p>
            <a:pPr lvl="1"/>
            <a:r>
              <a:rPr lang="en-US" dirty="0" smtClean="0"/>
              <a:t>Design for testability</a:t>
            </a:r>
          </a:p>
          <a:p>
            <a:pPr lvl="1"/>
            <a:r>
              <a:rPr lang="en-US" dirty="0" smtClean="0"/>
              <a:t>Don’t live in houses with broken windows</a:t>
            </a:r>
          </a:p>
          <a:p>
            <a:pPr lvl="1"/>
            <a:r>
              <a:rPr lang="en-US" dirty="0" smtClean="0"/>
              <a:t>Laser focus on build success</a:t>
            </a:r>
          </a:p>
          <a:p>
            <a:r>
              <a:rPr lang="en-US" dirty="0" smtClean="0"/>
              <a:t>Layered approach to quality</a:t>
            </a:r>
          </a:p>
          <a:p>
            <a:r>
              <a:rPr lang="en-US" dirty="0" smtClean="0"/>
              <a:t>Be flexible in your processes</a:t>
            </a:r>
          </a:p>
          <a:p>
            <a:pPr lvl="1"/>
            <a:r>
              <a:rPr lang="en-US" dirty="0"/>
              <a:t>Enable growth and evolution of your tools, processes and </a:t>
            </a:r>
            <a:r>
              <a:rPr lang="en-US" dirty="0" smtClean="0"/>
              <a:t>practices</a:t>
            </a:r>
          </a:p>
          <a:p>
            <a:r>
              <a:rPr lang="en-US" dirty="0" smtClean="0"/>
              <a:t>Let the developers focus on design/development (Maker’s schedule)</a:t>
            </a:r>
          </a:p>
          <a:p>
            <a:r>
              <a:rPr lang="en-US" dirty="0" smtClean="0"/>
              <a:t>Develop a project manager role that can be a force multiplier</a:t>
            </a:r>
          </a:p>
          <a:p>
            <a:r>
              <a:rPr lang="en-US" dirty="0" smtClean="0"/>
              <a:t>Develop project team leads who maintain “big picture” and ensure integrity of the design</a:t>
            </a:r>
            <a:endParaRPr lang="en-US" dirty="0"/>
          </a:p>
        </p:txBody>
      </p:sp>
    </p:spTree>
    <p:extLst>
      <p:ext uri="{BB962C8B-B14F-4D97-AF65-F5344CB8AC3E}">
        <p14:creationId xmlns:p14="http://schemas.microsoft.com/office/powerpoint/2010/main" val="34894366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Combining </a:t>
            </a:r>
            <a:r>
              <a:rPr lang="en-US" dirty="0"/>
              <a:t>e</a:t>
            </a:r>
            <a:r>
              <a:rPr lang="en-US" dirty="0" smtClean="0"/>
              <a:t>xperience and the body of knowledge</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2400752151"/>
              </p:ext>
            </p:extLst>
          </p:nvPr>
        </p:nvGraphicFramePr>
        <p:xfrm>
          <a:off x="762000" y="1828800"/>
          <a:ext cx="10439400" cy="2072640"/>
        </p:xfrm>
        <a:graphic>
          <a:graphicData uri="http://schemas.openxmlformats.org/drawingml/2006/table">
            <a:tbl>
              <a:tblPr firstRow="1" bandRow="1">
                <a:tableStyleId>{5C22544A-7EE6-4342-B048-85BDC9FD1C3A}</a:tableStyleId>
              </a:tblPr>
              <a:tblGrid>
                <a:gridCol w="2667000"/>
                <a:gridCol w="2895600"/>
                <a:gridCol w="2667000"/>
                <a:gridCol w="2209800"/>
              </a:tblGrid>
              <a:tr h="563880">
                <a:tc>
                  <a:txBody>
                    <a:bodyPr/>
                    <a:lstStyle/>
                    <a:p>
                      <a:pPr algn="ctr"/>
                      <a:r>
                        <a:rPr lang="en-US" sz="1800" dirty="0" smtClean="0">
                          <a:solidFill>
                            <a:schemeClr val="bg1"/>
                          </a:solidFill>
                          <a:latin typeface="+mj-lt"/>
                        </a:rPr>
                        <a:t>Process</a:t>
                      </a:r>
                      <a:r>
                        <a:rPr lang="en-US" sz="1800" baseline="0" dirty="0" smtClean="0">
                          <a:solidFill>
                            <a:schemeClr val="bg1"/>
                          </a:solidFill>
                          <a:latin typeface="+mj-lt"/>
                        </a:rPr>
                        <a:t> Methodologies</a:t>
                      </a:r>
                      <a:endParaRPr lang="en-US" sz="1800" dirty="0">
                        <a:solidFill>
                          <a:schemeClr val="bg1"/>
                        </a:solidFill>
                        <a:latin typeface="+mj-lt"/>
                      </a:endParaRPr>
                    </a:p>
                  </a:txBody>
                  <a:tcPr anchor="ctr">
                    <a:solidFill>
                      <a:srgbClr val="3D6A8E"/>
                    </a:solidFill>
                  </a:tcPr>
                </a:tc>
                <a:tc>
                  <a:txBody>
                    <a:bodyPr/>
                    <a:lstStyle/>
                    <a:p>
                      <a:pPr algn="ctr"/>
                      <a:r>
                        <a:rPr lang="en-US" sz="1800" dirty="0" smtClean="0">
                          <a:solidFill>
                            <a:schemeClr val="bg1"/>
                          </a:solidFill>
                          <a:latin typeface="+mj-lt"/>
                        </a:rPr>
                        <a:t>Design Patterns</a:t>
                      </a:r>
                      <a:r>
                        <a:rPr lang="en-US" sz="1800" baseline="0" dirty="0" smtClean="0">
                          <a:solidFill>
                            <a:schemeClr val="bg1"/>
                          </a:solidFill>
                          <a:latin typeface="+mj-lt"/>
                        </a:rPr>
                        <a:t> and Principles</a:t>
                      </a:r>
                      <a:endParaRPr lang="en-US" sz="1800" dirty="0">
                        <a:solidFill>
                          <a:schemeClr val="bg1"/>
                        </a:solidFill>
                        <a:latin typeface="+mj-lt"/>
                      </a:endParaRPr>
                    </a:p>
                  </a:txBody>
                  <a:tcPr anchor="ctr">
                    <a:solidFill>
                      <a:srgbClr val="3D6A8E"/>
                    </a:solidFill>
                  </a:tcPr>
                </a:tc>
                <a:tc>
                  <a:txBody>
                    <a:bodyPr/>
                    <a:lstStyle/>
                    <a:p>
                      <a:pPr algn="ctr"/>
                      <a:r>
                        <a:rPr lang="en-US" sz="1800" dirty="0" smtClean="0">
                          <a:solidFill>
                            <a:schemeClr val="bg1"/>
                          </a:solidFill>
                          <a:latin typeface="+mj-lt"/>
                        </a:rPr>
                        <a:t>Business</a:t>
                      </a:r>
                      <a:r>
                        <a:rPr lang="en-US" sz="1800" baseline="0" dirty="0" smtClean="0">
                          <a:solidFill>
                            <a:schemeClr val="bg1"/>
                          </a:solidFill>
                          <a:latin typeface="+mj-lt"/>
                        </a:rPr>
                        <a:t> Models</a:t>
                      </a:r>
                      <a:endParaRPr lang="en-US" sz="1800" dirty="0">
                        <a:solidFill>
                          <a:schemeClr val="bg1"/>
                        </a:solidFill>
                        <a:latin typeface="+mj-lt"/>
                      </a:endParaRPr>
                    </a:p>
                  </a:txBody>
                  <a:tcPr anchor="ctr">
                    <a:solidFill>
                      <a:srgbClr val="3D6A8E"/>
                    </a:solidFill>
                  </a:tcPr>
                </a:tc>
                <a:tc>
                  <a:txBody>
                    <a:bodyPr/>
                    <a:lstStyle/>
                    <a:p>
                      <a:pPr algn="ctr"/>
                      <a:r>
                        <a:rPr lang="en-US" sz="1800" dirty="0" smtClean="0">
                          <a:solidFill>
                            <a:schemeClr val="bg1"/>
                          </a:solidFill>
                          <a:latin typeface="+mj-lt"/>
                        </a:rPr>
                        <a:t>Thought Leaders</a:t>
                      </a:r>
                      <a:endParaRPr lang="en-US" sz="1800" dirty="0">
                        <a:solidFill>
                          <a:schemeClr val="bg1"/>
                        </a:solidFill>
                        <a:latin typeface="+mj-lt"/>
                      </a:endParaRPr>
                    </a:p>
                  </a:txBody>
                  <a:tcPr anchor="ctr">
                    <a:solidFill>
                      <a:srgbClr val="3D6A8E"/>
                    </a:solidFill>
                  </a:tcPr>
                </a:tc>
              </a:tr>
              <a:tr h="246626">
                <a:tc>
                  <a:txBody>
                    <a:bodyPr/>
                    <a:lstStyle/>
                    <a:p>
                      <a:pPr algn="ctr"/>
                      <a:r>
                        <a:rPr lang="en-US" sz="1050" dirty="0" smtClean="0">
                          <a:solidFill>
                            <a:srgbClr val="003759"/>
                          </a:solidFill>
                        </a:rPr>
                        <a:t>Agile</a:t>
                      </a:r>
                      <a:endParaRPr lang="en-US" sz="1050" dirty="0">
                        <a:solidFill>
                          <a:srgbClr val="003759"/>
                        </a:solidFill>
                      </a:endParaRPr>
                    </a:p>
                  </a:txBody>
                  <a:tcPr anchor="ctr">
                    <a:solidFill>
                      <a:srgbClr val="DDE4EC"/>
                    </a:solidFill>
                  </a:tcPr>
                </a:tc>
                <a:tc>
                  <a:txBody>
                    <a:bodyPr/>
                    <a:lstStyle/>
                    <a:p>
                      <a:pPr algn="ctr"/>
                      <a:r>
                        <a:rPr lang="en-US" sz="1050" dirty="0" smtClean="0">
                          <a:solidFill>
                            <a:srgbClr val="06384C"/>
                          </a:solidFill>
                        </a:rPr>
                        <a:t>Information Hiding</a:t>
                      </a:r>
                      <a:endParaRPr lang="en-US" sz="1050" dirty="0">
                        <a:solidFill>
                          <a:srgbClr val="06384C"/>
                        </a:solidFill>
                      </a:endParaRPr>
                    </a:p>
                  </a:txBody>
                  <a:tcPr anchor="ctr">
                    <a:solidFill>
                      <a:srgbClr val="DDE4EC"/>
                    </a:solidFill>
                  </a:tcPr>
                </a:tc>
                <a:tc>
                  <a:txBody>
                    <a:bodyPr/>
                    <a:lstStyle/>
                    <a:p>
                      <a:pPr algn="ctr"/>
                      <a:r>
                        <a:rPr lang="en-US" sz="1050" dirty="0" smtClean="0">
                          <a:solidFill>
                            <a:srgbClr val="06384C"/>
                          </a:solidFill>
                        </a:rPr>
                        <a:t>Business Model</a:t>
                      </a:r>
                      <a:r>
                        <a:rPr lang="en-US" sz="1050" baseline="0" dirty="0" smtClean="0">
                          <a:solidFill>
                            <a:srgbClr val="06384C"/>
                          </a:solidFill>
                        </a:rPr>
                        <a:t> Canvas</a:t>
                      </a:r>
                      <a:endParaRPr lang="en-US" sz="1050" dirty="0">
                        <a:solidFill>
                          <a:srgbClr val="06384C"/>
                        </a:solidFill>
                      </a:endParaRPr>
                    </a:p>
                  </a:txBody>
                  <a:tcPr anchor="ctr">
                    <a:solidFill>
                      <a:srgbClr val="DDE4EC"/>
                    </a:solidFill>
                  </a:tcPr>
                </a:tc>
                <a:tc>
                  <a:txBody>
                    <a:bodyPr/>
                    <a:lstStyle/>
                    <a:p>
                      <a:pPr algn="ctr"/>
                      <a:r>
                        <a:rPr lang="en-US" sz="1050" dirty="0" smtClean="0">
                          <a:solidFill>
                            <a:srgbClr val="06384C"/>
                          </a:solidFill>
                        </a:rPr>
                        <a:t>David </a:t>
                      </a:r>
                      <a:r>
                        <a:rPr lang="en-US" sz="1050" dirty="0" err="1" smtClean="0">
                          <a:solidFill>
                            <a:srgbClr val="06384C"/>
                          </a:solidFill>
                        </a:rPr>
                        <a:t>Parnas</a:t>
                      </a:r>
                      <a:endParaRPr lang="en-US" sz="1050" dirty="0">
                        <a:solidFill>
                          <a:srgbClr val="06384C"/>
                        </a:solidFill>
                      </a:endParaRPr>
                    </a:p>
                  </a:txBody>
                  <a:tcPr anchor="ctr">
                    <a:solidFill>
                      <a:srgbClr val="DDE4EC"/>
                    </a:solidFill>
                  </a:tcPr>
                </a:tc>
              </a:tr>
              <a:tr h="246626">
                <a:tc>
                  <a:txBody>
                    <a:bodyPr/>
                    <a:lstStyle/>
                    <a:p>
                      <a:pPr algn="ctr"/>
                      <a:r>
                        <a:rPr lang="en-US" sz="1050" dirty="0" smtClean="0">
                          <a:solidFill>
                            <a:srgbClr val="003759"/>
                          </a:solidFill>
                        </a:rPr>
                        <a:t>Scrum</a:t>
                      </a:r>
                      <a:endParaRPr lang="en-US" sz="1050" dirty="0"/>
                    </a:p>
                  </a:txBody>
                  <a:tcPr anchor="ctr">
                    <a:solidFill>
                      <a:srgbClr val="EBEFF3"/>
                    </a:solidFill>
                  </a:tcPr>
                </a:tc>
                <a:tc>
                  <a:txBody>
                    <a:bodyPr/>
                    <a:lstStyle/>
                    <a:p>
                      <a:pPr algn="ctr"/>
                      <a:r>
                        <a:rPr lang="en-US" sz="1050" dirty="0" smtClean="0">
                          <a:solidFill>
                            <a:srgbClr val="06384C"/>
                          </a:solidFill>
                        </a:rPr>
                        <a:t>Service</a:t>
                      </a:r>
                      <a:r>
                        <a:rPr lang="en-US" sz="1050" baseline="0" dirty="0" smtClean="0">
                          <a:solidFill>
                            <a:srgbClr val="06384C"/>
                          </a:solidFill>
                        </a:rPr>
                        <a:t> Orientation</a:t>
                      </a:r>
                      <a:endParaRPr lang="en-US" sz="1050" dirty="0">
                        <a:solidFill>
                          <a:srgbClr val="06384C"/>
                        </a:solidFill>
                      </a:endParaRPr>
                    </a:p>
                  </a:txBody>
                  <a:tcPr anchor="ctr">
                    <a:solidFill>
                      <a:srgbClr val="EBEFF3"/>
                    </a:solidFill>
                  </a:tcPr>
                </a:tc>
                <a:tc>
                  <a:txBody>
                    <a:bodyPr/>
                    <a:lstStyle/>
                    <a:p>
                      <a:pPr algn="ctr"/>
                      <a:r>
                        <a:rPr lang="en-US" sz="1050" dirty="0" smtClean="0">
                          <a:solidFill>
                            <a:srgbClr val="06384C"/>
                          </a:solidFill>
                        </a:rPr>
                        <a:t>Lean Startup</a:t>
                      </a:r>
                      <a:endParaRPr lang="en-US" sz="1050" dirty="0">
                        <a:solidFill>
                          <a:srgbClr val="06384C"/>
                        </a:solidFill>
                      </a:endParaRPr>
                    </a:p>
                  </a:txBody>
                  <a:tcPr anchor="ctr">
                    <a:solidFill>
                      <a:srgbClr val="EBEFF3"/>
                    </a:solidFill>
                  </a:tcPr>
                </a:tc>
                <a:tc>
                  <a:txBody>
                    <a:bodyPr/>
                    <a:lstStyle/>
                    <a:p>
                      <a:pPr algn="ctr"/>
                      <a:r>
                        <a:rPr lang="en-US" sz="1050" dirty="0" smtClean="0">
                          <a:solidFill>
                            <a:srgbClr val="06384C"/>
                          </a:solidFill>
                        </a:rPr>
                        <a:t>Fred Brooks</a:t>
                      </a:r>
                      <a:endParaRPr lang="en-US" sz="1050" dirty="0">
                        <a:solidFill>
                          <a:srgbClr val="06384C"/>
                        </a:solidFill>
                      </a:endParaRPr>
                    </a:p>
                  </a:txBody>
                  <a:tcPr anchor="ctr">
                    <a:solidFill>
                      <a:srgbClr val="EBEFF3"/>
                    </a:solidFill>
                  </a:tcPr>
                </a:tc>
              </a:tr>
              <a:tr h="246626">
                <a:tc>
                  <a:txBody>
                    <a:bodyPr/>
                    <a:lstStyle/>
                    <a:p>
                      <a:pPr algn="ctr"/>
                      <a:r>
                        <a:rPr lang="en-US" sz="1050" dirty="0" smtClean="0">
                          <a:solidFill>
                            <a:srgbClr val="003759"/>
                          </a:solidFill>
                        </a:rPr>
                        <a:t>Extreme</a:t>
                      </a:r>
                      <a:r>
                        <a:rPr lang="en-US" sz="1050" baseline="0" dirty="0" smtClean="0">
                          <a:solidFill>
                            <a:srgbClr val="003759"/>
                          </a:solidFill>
                        </a:rPr>
                        <a:t> Programming</a:t>
                      </a:r>
                      <a:endParaRPr lang="en-US" sz="1050" dirty="0"/>
                    </a:p>
                  </a:txBody>
                  <a:tcPr anchor="ctr">
                    <a:solidFill>
                      <a:srgbClr val="DDE4EC"/>
                    </a:solidFill>
                  </a:tcPr>
                </a:tc>
                <a:tc>
                  <a:txBody>
                    <a:bodyPr/>
                    <a:lstStyle/>
                    <a:p>
                      <a:pPr algn="ctr"/>
                      <a:r>
                        <a:rPr lang="en-US" sz="1050" dirty="0" smtClean="0">
                          <a:solidFill>
                            <a:srgbClr val="06384C"/>
                          </a:solidFill>
                        </a:rPr>
                        <a:t>High</a:t>
                      </a:r>
                      <a:r>
                        <a:rPr lang="en-US" sz="1050" baseline="0" dirty="0" smtClean="0">
                          <a:solidFill>
                            <a:srgbClr val="06384C"/>
                          </a:solidFill>
                        </a:rPr>
                        <a:t> Cohesion</a:t>
                      </a:r>
                      <a:endParaRPr lang="en-US" sz="1050" dirty="0">
                        <a:solidFill>
                          <a:srgbClr val="06384C"/>
                        </a:solidFill>
                      </a:endParaRPr>
                    </a:p>
                  </a:txBody>
                  <a:tcPr anchor="ctr">
                    <a:solidFill>
                      <a:srgbClr val="DDE4EC"/>
                    </a:solidFill>
                  </a:tcPr>
                </a:tc>
                <a:tc>
                  <a:txBody>
                    <a:bodyPr/>
                    <a:lstStyle/>
                    <a:p>
                      <a:pPr algn="ctr"/>
                      <a:r>
                        <a:rPr lang="en-US" sz="1050" dirty="0" smtClean="0">
                          <a:solidFill>
                            <a:srgbClr val="06384C"/>
                          </a:solidFill>
                        </a:rPr>
                        <a:t>Minimum</a:t>
                      </a:r>
                      <a:r>
                        <a:rPr lang="en-US" sz="1050" baseline="0" dirty="0" smtClean="0">
                          <a:solidFill>
                            <a:srgbClr val="06384C"/>
                          </a:solidFill>
                        </a:rPr>
                        <a:t> Viable Product</a:t>
                      </a:r>
                      <a:endParaRPr lang="en-US" sz="1050" dirty="0">
                        <a:solidFill>
                          <a:srgbClr val="06384C"/>
                        </a:solidFill>
                      </a:endParaRPr>
                    </a:p>
                  </a:txBody>
                  <a:tcPr anchor="ctr">
                    <a:solidFill>
                      <a:srgbClr val="DDE4EC"/>
                    </a:solidFill>
                  </a:tcPr>
                </a:tc>
                <a:tc>
                  <a:txBody>
                    <a:bodyPr/>
                    <a:lstStyle/>
                    <a:p>
                      <a:pPr algn="ctr"/>
                      <a:r>
                        <a:rPr lang="en-US" sz="1050" dirty="0" smtClean="0">
                          <a:solidFill>
                            <a:srgbClr val="06384C"/>
                          </a:solidFill>
                        </a:rPr>
                        <a:t>Martin Fowler</a:t>
                      </a:r>
                      <a:endParaRPr lang="en-US" sz="1050" dirty="0">
                        <a:solidFill>
                          <a:srgbClr val="06384C"/>
                        </a:solidFill>
                      </a:endParaRPr>
                    </a:p>
                  </a:txBody>
                  <a:tcPr anchor="ctr">
                    <a:solidFill>
                      <a:srgbClr val="DDE4EC"/>
                    </a:solidFill>
                  </a:tcPr>
                </a:tc>
              </a:tr>
              <a:tr h="246626">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50" dirty="0" err="1" smtClean="0">
                          <a:solidFill>
                            <a:srgbClr val="003759"/>
                          </a:solidFill>
                        </a:rPr>
                        <a:t>Kanban</a:t>
                      </a:r>
                      <a:endParaRPr lang="en-US" sz="1050" dirty="0" smtClean="0"/>
                    </a:p>
                  </a:txBody>
                  <a:tcPr anchor="ctr">
                    <a:solidFill>
                      <a:srgbClr val="EBEFF3"/>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50" dirty="0" smtClean="0">
                          <a:solidFill>
                            <a:srgbClr val="06384C"/>
                          </a:solidFill>
                        </a:rPr>
                        <a:t>Loose</a:t>
                      </a:r>
                      <a:r>
                        <a:rPr lang="en-US" sz="1050" baseline="0" dirty="0" smtClean="0">
                          <a:solidFill>
                            <a:srgbClr val="06384C"/>
                          </a:solidFill>
                        </a:rPr>
                        <a:t> Coupling</a:t>
                      </a:r>
                      <a:endParaRPr lang="en-US" sz="1050" dirty="0" smtClean="0">
                        <a:solidFill>
                          <a:srgbClr val="06384C"/>
                        </a:solidFill>
                      </a:endParaRPr>
                    </a:p>
                  </a:txBody>
                  <a:tcPr anchor="ctr">
                    <a:solidFill>
                      <a:srgbClr val="EBEFF3"/>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50" dirty="0" smtClean="0">
                        <a:solidFill>
                          <a:srgbClr val="06384C"/>
                        </a:solidFill>
                      </a:endParaRPr>
                    </a:p>
                  </a:txBody>
                  <a:tcPr anchor="ctr">
                    <a:solidFill>
                      <a:srgbClr val="EBEFF3"/>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50" dirty="0" smtClean="0">
                          <a:solidFill>
                            <a:srgbClr val="06384C"/>
                          </a:solidFill>
                        </a:rPr>
                        <a:t>Robert C. Martin</a:t>
                      </a:r>
                    </a:p>
                  </a:txBody>
                  <a:tcPr anchor="ctr">
                    <a:solidFill>
                      <a:srgbClr val="EBEFF3"/>
                    </a:solidFill>
                  </a:tcPr>
                </a:tc>
              </a:tr>
              <a:tr h="246626">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50" dirty="0" smtClean="0">
                          <a:solidFill>
                            <a:srgbClr val="003759"/>
                          </a:solidFill>
                        </a:rPr>
                        <a:t>Test-Driven Development</a:t>
                      </a:r>
                      <a:endParaRPr lang="en-US" sz="1050" dirty="0" smtClean="0"/>
                    </a:p>
                  </a:txBody>
                  <a:tcPr anchor="ctr">
                    <a:solidFill>
                      <a:srgbClr val="DDE4EC"/>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50" dirty="0" smtClean="0">
                          <a:solidFill>
                            <a:srgbClr val="06384C"/>
                          </a:solidFill>
                        </a:rPr>
                        <a:t>Dependency</a:t>
                      </a:r>
                      <a:r>
                        <a:rPr lang="en-US" sz="1050" baseline="0" dirty="0" smtClean="0">
                          <a:solidFill>
                            <a:srgbClr val="06384C"/>
                          </a:solidFill>
                        </a:rPr>
                        <a:t> Injection</a:t>
                      </a:r>
                      <a:endParaRPr lang="en-US" sz="1050" dirty="0" smtClean="0">
                        <a:solidFill>
                          <a:srgbClr val="06384C"/>
                        </a:solidFill>
                      </a:endParaRPr>
                    </a:p>
                  </a:txBody>
                  <a:tcPr anchor="ctr">
                    <a:solidFill>
                      <a:srgbClr val="DDE4EC"/>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50" dirty="0" smtClean="0">
                        <a:solidFill>
                          <a:srgbClr val="06384C"/>
                        </a:solidFill>
                      </a:endParaRPr>
                    </a:p>
                  </a:txBody>
                  <a:tcPr anchor="ctr">
                    <a:solidFill>
                      <a:srgbClr val="DDE4EC"/>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50" dirty="0" smtClean="0">
                          <a:solidFill>
                            <a:srgbClr val="06384C"/>
                          </a:solidFill>
                        </a:rPr>
                        <a:t>Steve McConnell</a:t>
                      </a:r>
                    </a:p>
                  </a:txBody>
                  <a:tcPr anchor="ctr">
                    <a:solidFill>
                      <a:srgbClr val="DDE4EC"/>
                    </a:solidFill>
                  </a:tcPr>
                </a:tc>
              </a:tr>
              <a:tr h="246626">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50" dirty="0" smtClean="0">
                          <a:solidFill>
                            <a:srgbClr val="003759"/>
                          </a:solidFill>
                        </a:rPr>
                        <a:t>Waterfall</a:t>
                      </a:r>
                    </a:p>
                  </a:txBody>
                  <a:tcPr anchor="ctr">
                    <a:solidFill>
                      <a:srgbClr val="EBEFF3"/>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50" dirty="0" smtClean="0">
                          <a:solidFill>
                            <a:srgbClr val="06384C"/>
                          </a:solidFill>
                        </a:rPr>
                        <a:t>Closed Architectures</a:t>
                      </a:r>
                    </a:p>
                  </a:txBody>
                  <a:tcPr anchor="ctr">
                    <a:solidFill>
                      <a:srgbClr val="EBEFF3"/>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50" dirty="0" smtClean="0">
                        <a:solidFill>
                          <a:srgbClr val="06384C"/>
                        </a:solidFill>
                      </a:endParaRPr>
                    </a:p>
                  </a:txBody>
                  <a:tcPr anchor="ctr">
                    <a:solidFill>
                      <a:srgbClr val="EBEFF3"/>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050" dirty="0" smtClean="0">
                          <a:solidFill>
                            <a:srgbClr val="06384C"/>
                          </a:solidFill>
                        </a:rPr>
                        <a:t>Kent Beck</a:t>
                      </a:r>
                    </a:p>
                  </a:txBody>
                  <a:tcPr anchor="ctr">
                    <a:solidFill>
                      <a:srgbClr val="EBEFF3"/>
                    </a:solidFill>
                  </a:tcPr>
                </a:tc>
              </a:tr>
            </a:tbl>
          </a:graphicData>
        </a:graphic>
      </p:graphicFrame>
    </p:spTree>
    <p:extLst>
      <p:ext uri="{BB962C8B-B14F-4D97-AF65-F5344CB8AC3E}">
        <p14:creationId xmlns:p14="http://schemas.microsoft.com/office/powerpoint/2010/main" val="35768668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Thanks!</a:t>
            </a:r>
            <a:endParaRPr lang="en-US" dirty="0"/>
          </a:p>
        </p:txBody>
      </p:sp>
      <p:sp>
        <p:nvSpPr>
          <p:cNvPr id="5" name="Subtitle 4"/>
          <p:cNvSpPr>
            <a:spLocks noGrp="1"/>
          </p:cNvSpPr>
          <p:nvPr>
            <p:ph idx="1"/>
          </p:nvPr>
        </p:nvSpPr>
        <p:spPr/>
        <p:txBody>
          <a:bodyPr>
            <a:normAutofit fontScale="92500"/>
          </a:bodyPr>
          <a:lstStyle/>
          <a:p>
            <a:endParaRPr lang="en-US" dirty="0" smtClean="0">
              <a:hlinkClick r:id="rId2"/>
            </a:endParaRPr>
          </a:p>
          <a:p>
            <a:pPr marL="0" indent="0" algn="ctr">
              <a:buNone/>
            </a:pPr>
            <a:r>
              <a:rPr lang="en-US" sz="3000" dirty="0"/>
              <a:t>“If builders built buildings the way programmers wrote programs, then the first woodpecker that came along wound destroy civilization.”</a:t>
            </a:r>
            <a:r>
              <a:rPr lang="en-US" sz="3000" dirty="0"/>
              <a:t> </a:t>
            </a:r>
            <a:endParaRPr lang="en-US" sz="3000" dirty="0" smtClean="0"/>
          </a:p>
          <a:p>
            <a:pPr marL="0" indent="0" algn="ctr">
              <a:buNone/>
            </a:pPr>
            <a:r>
              <a:rPr lang="en-US" dirty="0"/>
              <a:t>Gerald Weinberg</a:t>
            </a:r>
            <a:endParaRPr lang="en-US" dirty="0"/>
          </a:p>
          <a:p>
            <a:pPr marL="0" indent="0">
              <a:buNone/>
            </a:pPr>
            <a:endParaRPr lang="en-US" dirty="0"/>
          </a:p>
          <a:p>
            <a:endParaRPr lang="en-US" dirty="0" smtClean="0"/>
          </a:p>
          <a:p>
            <a:r>
              <a:rPr lang="en-US" dirty="0" smtClean="0">
                <a:hlinkClick r:id="rId2"/>
              </a:rPr>
              <a:t>ddurham@dontpaniclabs.com</a:t>
            </a:r>
            <a:r>
              <a:rPr lang="en-US" dirty="0" smtClean="0"/>
              <a:t> </a:t>
            </a:r>
            <a:endParaRPr lang="en-US" dirty="0" smtClean="0"/>
          </a:p>
          <a:p>
            <a:r>
              <a:rPr lang="en-US" dirty="0" smtClean="0">
                <a:hlinkClick r:id="rId3"/>
              </a:rPr>
              <a:t>cmichel@beehiveindustries.com</a:t>
            </a:r>
            <a:endParaRPr lang="en-US" dirty="0"/>
          </a:p>
          <a:p>
            <a:endParaRPr lang="en-US" dirty="0" smtClean="0"/>
          </a:p>
          <a:p>
            <a:r>
              <a:rPr lang="en-US" dirty="0" smtClean="0">
                <a:hlinkClick r:id="rId4"/>
              </a:rPr>
              <a:t>http://blog.dontpaniclabs.com</a:t>
            </a:r>
            <a:r>
              <a:rPr lang="en-US" dirty="0" smtClean="0"/>
              <a:t> </a:t>
            </a:r>
            <a:endParaRPr lang="en-US" dirty="0"/>
          </a:p>
        </p:txBody>
      </p:sp>
    </p:spTree>
    <p:extLst>
      <p:ext uri="{BB962C8B-B14F-4D97-AF65-F5344CB8AC3E}">
        <p14:creationId xmlns:p14="http://schemas.microsoft.com/office/powerpoint/2010/main" val="3687958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Lessons we had learned from our previous experience</a:t>
            </a:r>
          </a:p>
        </p:txBody>
      </p:sp>
      <p:sp>
        <p:nvSpPr>
          <p:cNvPr id="3" name="Content Placeholder 2"/>
          <p:cNvSpPr>
            <a:spLocks noGrp="1"/>
          </p:cNvSpPr>
          <p:nvPr>
            <p:ph idx="1"/>
          </p:nvPr>
        </p:nvSpPr>
        <p:spPr/>
        <p:txBody>
          <a:bodyPr>
            <a:normAutofit/>
          </a:bodyPr>
          <a:lstStyle/>
          <a:p>
            <a:r>
              <a:rPr lang="en-US" dirty="0" smtClean="0"/>
              <a:t>Big jump from requirements to code</a:t>
            </a:r>
          </a:p>
          <a:p>
            <a:pPr lvl="1"/>
            <a:r>
              <a:rPr lang="en-US" dirty="0" smtClean="0"/>
              <a:t>No software architecture / design</a:t>
            </a:r>
          </a:p>
          <a:p>
            <a:r>
              <a:rPr lang="en-US" dirty="0" smtClean="0"/>
              <a:t>Resulting </a:t>
            </a:r>
            <a:r>
              <a:rPr lang="en-US" dirty="0" smtClean="0"/>
              <a:t>code tends to be…</a:t>
            </a:r>
          </a:p>
          <a:p>
            <a:pPr lvl="1"/>
            <a:r>
              <a:rPr lang="en-US" dirty="0" smtClean="0"/>
              <a:t>Inconsistent/incoherent</a:t>
            </a:r>
          </a:p>
          <a:p>
            <a:pPr lvl="1"/>
            <a:r>
              <a:rPr lang="en-US" dirty="0" smtClean="0"/>
              <a:t>Overly complex and “clever” code</a:t>
            </a:r>
          </a:p>
          <a:p>
            <a:pPr lvl="1"/>
            <a:r>
              <a:rPr lang="en-US" dirty="0" smtClean="0"/>
              <a:t>Difficult to maintain</a:t>
            </a:r>
          </a:p>
          <a:p>
            <a:pPr lvl="1"/>
            <a:r>
              <a:rPr lang="en-US" dirty="0" smtClean="0"/>
              <a:t>Poorly documented/commented</a:t>
            </a:r>
          </a:p>
          <a:p>
            <a:r>
              <a:rPr lang="en-US" dirty="0" smtClean="0"/>
              <a:t>Lack of ongoing integration means end of release cycles require lengthy “stabilization” phases</a:t>
            </a:r>
          </a:p>
          <a:p>
            <a:r>
              <a:rPr lang="en-US" dirty="0" smtClean="0"/>
              <a:t>Releases are quickly followed by a string of hot </a:t>
            </a:r>
            <a:r>
              <a:rPr lang="en-US" dirty="0" smtClean="0"/>
              <a:t>fixes</a:t>
            </a:r>
          </a:p>
          <a:p>
            <a:pPr lvl="1"/>
            <a:r>
              <a:rPr lang="en-US" dirty="0" smtClean="0"/>
              <a:t>Painful “first birth”</a:t>
            </a:r>
            <a:endParaRPr lang="en-US" dirty="0" smtClean="0"/>
          </a:p>
          <a:p>
            <a:endParaRPr lang="en-US" dirty="0" smtClean="0"/>
          </a:p>
          <a:p>
            <a:endParaRPr lang="en-US" dirty="0" smtClean="0"/>
          </a:p>
          <a:p>
            <a:pPr lvl="1"/>
            <a:endParaRPr lang="en-US" dirty="0"/>
          </a:p>
        </p:txBody>
      </p:sp>
    </p:spTree>
    <p:extLst>
      <p:ext uri="{BB962C8B-B14F-4D97-AF65-F5344CB8AC3E}">
        <p14:creationId xmlns:p14="http://schemas.microsoft.com/office/powerpoint/2010/main" val="148391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Lessons we had learned from our previous experience</a:t>
            </a:r>
          </a:p>
        </p:txBody>
      </p:sp>
      <p:sp>
        <p:nvSpPr>
          <p:cNvPr id="3" name="Content Placeholder 2"/>
          <p:cNvSpPr>
            <a:spLocks noGrp="1"/>
          </p:cNvSpPr>
          <p:nvPr>
            <p:ph idx="1"/>
          </p:nvPr>
        </p:nvSpPr>
        <p:spPr/>
        <p:txBody>
          <a:bodyPr>
            <a:normAutofit/>
          </a:bodyPr>
          <a:lstStyle/>
          <a:p>
            <a:r>
              <a:rPr lang="en-US" dirty="0" smtClean="0"/>
              <a:t>Within </a:t>
            </a:r>
            <a:r>
              <a:rPr lang="en-US" dirty="0" smtClean="0"/>
              <a:t>a few years you start to hear and see things like…</a:t>
            </a:r>
          </a:p>
          <a:p>
            <a:pPr lvl="1"/>
            <a:r>
              <a:rPr lang="en-US" dirty="0" smtClean="0"/>
              <a:t>“Jeff is the one who designed that system and only he really knows how it works”</a:t>
            </a:r>
          </a:p>
          <a:p>
            <a:pPr lvl="1"/>
            <a:r>
              <a:rPr lang="en-US" dirty="0" smtClean="0"/>
              <a:t>“If we are going to change this much we should just start over and re-write the system but do it right this time”</a:t>
            </a:r>
          </a:p>
          <a:p>
            <a:pPr lvl="1"/>
            <a:r>
              <a:rPr lang="en-US" dirty="0" smtClean="0"/>
              <a:t>Every new feature requires an individual spend more and more time trying to understand the broad system to determine potential for unintended behavior</a:t>
            </a:r>
          </a:p>
          <a:p>
            <a:pPr lvl="1"/>
            <a:r>
              <a:rPr lang="en-US" dirty="0" smtClean="0"/>
              <a:t>More and more time (and anxiety) associated with each release</a:t>
            </a:r>
          </a:p>
          <a:p>
            <a:endParaRPr lang="en-US" dirty="0" smtClean="0"/>
          </a:p>
          <a:p>
            <a:pPr lvl="1"/>
            <a:endParaRPr lang="en-US" dirty="0"/>
          </a:p>
        </p:txBody>
      </p:sp>
    </p:spTree>
    <p:extLst>
      <p:ext uri="{BB962C8B-B14F-4D97-AF65-F5344CB8AC3E}">
        <p14:creationId xmlns:p14="http://schemas.microsoft.com/office/powerpoint/2010/main" val="258802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Values</a:t>
            </a:r>
            <a:endParaRPr lang="en-US" dirty="0"/>
          </a:p>
        </p:txBody>
      </p:sp>
      <p:sp>
        <p:nvSpPr>
          <p:cNvPr id="3" name="Content Placeholder 2"/>
          <p:cNvSpPr>
            <a:spLocks noGrp="1"/>
          </p:cNvSpPr>
          <p:nvPr>
            <p:ph idx="1"/>
          </p:nvPr>
        </p:nvSpPr>
        <p:spPr>
          <a:xfrm>
            <a:off x="845820" y="5592726"/>
            <a:ext cx="10515600" cy="518513"/>
          </a:xfrm>
        </p:spPr>
        <p:txBody>
          <a:bodyPr>
            <a:normAutofit/>
          </a:bodyPr>
          <a:lstStyle/>
          <a:p>
            <a:pPr marL="0" indent="0" algn="ctr">
              <a:buNone/>
            </a:pPr>
            <a:r>
              <a:rPr lang="en-US" dirty="0" smtClean="0"/>
              <a:t>“</a:t>
            </a:r>
            <a:r>
              <a:rPr lang="en-US" dirty="0"/>
              <a:t>Make everything as simple as possible, but not simpler.” -- Albert Einstein</a:t>
            </a:r>
          </a:p>
          <a:p>
            <a:pPr marL="0" lvl="0" indent="0">
              <a:buNone/>
            </a:pPr>
            <a:endParaRPr lang="en-US" dirty="0"/>
          </a:p>
        </p:txBody>
      </p:sp>
      <p:grpSp>
        <p:nvGrpSpPr>
          <p:cNvPr id="11" name="Group 10"/>
          <p:cNvGrpSpPr/>
          <p:nvPr/>
        </p:nvGrpSpPr>
        <p:grpSpPr>
          <a:xfrm>
            <a:off x="2806751" y="2993239"/>
            <a:ext cx="2424280" cy="885371"/>
            <a:chOff x="3999214" y="1581394"/>
            <a:chExt cx="2424280" cy="885371"/>
          </a:xfrm>
        </p:grpSpPr>
        <p:sp>
          <p:nvSpPr>
            <p:cNvPr id="4" name="TextBox 3"/>
            <p:cNvSpPr txBox="1"/>
            <p:nvPr/>
          </p:nvSpPr>
          <p:spPr>
            <a:xfrm>
              <a:off x="4612742" y="1581394"/>
              <a:ext cx="1810752" cy="885371"/>
            </a:xfrm>
            <a:prstGeom prst="rect">
              <a:avLst/>
            </a:prstGeom>
            <a:noFill/>
          </p:spPr>
          <p:txBody>
            <a:bodyPr wrap="none" rtlCol="0">
              <a:spAutoFit/>
            </a:bodyPr>
            <a:lstStyle/>
            <a:p>
              <a:pPr algn="ctr">
                <a:lnSpc>
                  <a:spcPct val="90000"/>
                </a:lnSpc>
                <a:spcBef>
                  <a:spcPts val="1000"/>
                </a:spcBef>
              </a:pPr>
              <a:r>
                <a:rPr lang="en-US" sz="2400" dirty="0">
                  <a:solidFill>
                    <a:srgbClr val="3D6A8E"/>
                  </a:solidFill>
                </a:rPr>
                <a:t>Always Have </a:t>
              </a:r>
              <a:endParaRPr lang="en-US" sz="2400" dirty="0" smtClean="0">
                <a:solidFill>
                  <a:srgbClr val="3D6A8E"/>
                </a:solidFill>
              </a:endParaRPr>
            </a:p>
            <a:p>
              <a:pPr algn="ctr">
                <a:lnSpc>
                  <a:spcPct val="90000"/>
                </a:lnSpc>
                <a:spcBef>
                  <a:spcPts val="1000"/>
                </a:spcBef>
              </a:pPr>
              <a:r>
                <a:rPr lang="en-US" sz="2400" dirty="0" smtClean="0">
                  <a:solidFill>
                    <a:srgbClr val="3D6A8E"/>
                  </a:solidFill>
                </a:rPr>
                <a:t>a Plan</a:t>
              </a:r>
              <a:endParaRPr lang="en-US" sz="2400" dirty="0">
                <a:solidFill>
                  <a:srgbClr val="3D6A8E"/>
                </a:solidFill>
              </a:endParaRPr>
            </a:p>
          </p:txBody>
        </p:sp>
        <p:pic>
          <p:nvPicPr>
            <p:cNvPr id="1026" name="Picture 2" descr="http://elitehealthimages.com/wp-content/uploads/2015/02/pl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214" y="1729525"/>
              <a:ext cx="589109" cy="58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3609063" y="4297522"/>
            <a:ext cx="2539345" cy="589110"/>
            <a:chOff x="1683330" y="3937989"/>
            <a:chExt cx="2539345" cy="589110"/>
          </a:xfrm>
        </p:grpSpPr>
        <p:sp>
          <p:nvSpPr>
            <p:cNvPr id="7" name="TextBox 6"/>
            <p:cNvSpPr txBox="1"/>
            <p:nvPr/>
          </p:nvSpPr>
          <p:spPr>
            <a:xfrm>
              <a:off x="2206739" y="4041341"/>
              <a:ext cx="2015936" cy="424732"/>
            </a:xfrm>
            <a:prstGeom prst="rect">
              <a:avLst/>
            </a:prstGeom>
            <a:noFill/>
          </p:spPr>
          <p:txBody>
            <a:bodyPr wrap="none" rtlCol="0">
              <a:spAutoFit/>
            </a:bodyPr>
            <a:lstStyle/>
            <a:p>
              <a:pPr>
                <a:lnSpc>
                  <a:spcPct val="90000"/>
                </a:lnSpc>
                <a:spcBef>
                  <a:spcPts val="1000"/>
                </a:spcBef>
              </a:pPr>
              <a:r>
                <a:rPr lang="en-US" sz="2400" dirty="0" smtClean="0">
                  <a:solidFill>
                    <a:srgbClr val="3D6A8E"/>
                  </a:solidFill>
                </a:rPr>
                <a:t>Expect Change</a:t>
              </a:r>
              <a:endParaRPr lang="en-US" sz="2400" dirty="0">
                <a:solidFill>
                  <a:srgbClr val="3D6A8E"/>
                </a:solidFill>
              </a:endParaRPr>
            </a:p>
          </p:txBody>
        </p:sp>
        <p:pic>
          <p:nvPicPr>
            <p:cNvPr id="1028" name="Picture 4" descr="http://elitehealthimages.com/wp-content/uploads/2015/02/chan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3330" y="3937989"/>
              <a:ext cx="589109" cy="58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629251" y="1799083"/>
            <a:ext cx="3097296" cy="885371"/>
            <a:chOff x="3326198" y="4805419"/>
            <a:chExt cx="3097296" cy="885371"/>
          </a:xfrm>
        </p:grpSpPr>
        <p:sp>
          <p:nvSpPr>
            <p:cNvPr id="8" name="TextBox 7"/>
            <p:cNvSpPr txBox="1"/>
            <p:nvPr/>
          </p:nvSpPr>
          <p:spPr>
            <a:xfrm>
              <a:off x="3915307" y="4805419"/>
              <a:ext cx="2508187" cy="885371"/>
            </a:xfrm>
            <a:prstGeom prst="rect">
              <a:avLst/>
            </a:prstGeom>
            <a:noFill/>
          </p:spPr>
          <p:txBody>
            <a:bodyPr wrap="none" rtlCol="0">
              <a:spAutoFit/>
            </a:bodyPr>
            <a:lstStyle/>
            <a:p>
              <a:pPr algn="ctr">
                <a:lnSpc>
                  <a:spcPct val="90000"/>
                </a:lnSpc>
                <a:spcBef>
                  <a:spcPts val="1000"/>
                </a:spcBef>
              </a:pPr>
              <a:r>
                <a:rPr lang="en-US" sz="2400" dirty="0" smtClean="0">
                  <a:solidFill>
                    <a:srgbClr val="3D6A8E"/>
                  </a:solidFill>
                </a:rPr>
                <a:t>Layered Approach </a:t>
              </a:r>
            </a:p>
            <a:p>
              <a:pPr algn="ctr">
                <a:lnSpc>
                  <a:spcPct val="90000"/>
                </a:lnSpc>
                <a:spcBef>
                  <a:spcPts val="1000"/>
                </a:spcBef>
              </a:pPr>
              <a:r>
                <a:rPr lang="en-US" sz="2400" dirty="0" smtClean="0">
                  <a:solidFill>
                    <a:srgbClr val="3D6A8E"/>
                  </a:solidFill>
                </a:rPr>
                <a:t>to Quality</a:t>
              </a:r>
              <a:endParaRPr lang="en-US" sz="2400" dirty="0">
                <a:solidFill>
                  <a:srgbClr val="3D6A8E"/>
                </a:solidFill>
              </a:endParaRPr>
            </a:p>
          </p:txBody>
        </p:sp>
        <p:pic>
          <p:nvPicPr>
            <p:cNvPr id="1030" name="Picture 6" descr="http://elitehealthimages.com/wp-content/uploads/2015/02/layer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6198" y="4953550"/>
              <a:ext cx="589109" cy="58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7241304" y="4149391"/>
            <a:ext cx="2653190" cy="885371"/>
            <a:chOff x="7123341" y="3811021"/>
            <a:chExt cx="2653190" cy="885371"/>
          </a:xfrm>
        </p:grpSpPr>
        <p:sp>
          <p:nvSpPr>
            <p:cNvPr id="9" name="TextBox 8"/>
            <p:cNvSpPr txBox="1"/>
            <p:nvPr/>
          </p:nvSpPr>
          <p:spPr>
            <a:xfrm>
              <a:off x="7812147" y="3811021"/>
              <a:ext cx="1964384" cy="885371"/>
            </a:xfrm>
            <a:prstGeom prst="rect">
              <a:avLst/>
            </a:prstGeom>
            <a:noFill/>
          </p:spPr>
          <p:txBody>
            <a:bodyPr wrap="none" rtlCol="0">
              <a:spAutoFit/>
            </a:bodyPr>
            <a:lstStyle/>
            <a:p>
              <a:pPr algn="ctr">
                <a:lnSpc>
                  <a:spcPct val="90000"/>
                </a:lnSpc>
                <a:spcBef>
                  <a:spcPts val="1000"/>
                </a:spcBef>
              </a:pPr>
              <a:r>
                <a:rPr lang="en-US" sz="2400" dirty="0" smtClean="0">
                  <a:solidFill>
                    <a:srgbClr val="3D6A8E"/>
                  </a:solidFill>
                </a:rPr>
                <a:t>Individual </a:t>
              </a:r>
            </a:p>
            <a:p>
              <a:pPr algn="ctr">
                <a:lnSpc>
                  <a:spcPct val="90000"/>
                </a:lnSpc>
                <a:spcBef>
                  <a:spcPts val="1000"/>
                </a:spcBef>
              </a:pPr>
              <a:r>
                <a:rPr lang="en-US" sz="2400" dirty="0" smtClean="0">
                  <a:solidFill>
                    <a:srgbClr val="3D6A8E"/>
                  </a:solidFill>
                </a:rPr>
                <a:t>Accountability</a:t>
              </a:r>
              <a:endParaRPr lang="en-US" sz="2400" dirty="0">
                <a:solidFill>
                  <a:srgbClr val="3D6A8E"/>
                </a:solidFill>
              </a:endParaRPr>
            </a:p>
          </p:txBody>
        </p:sp>
        <p:pic>
          <p:nvPicPr>
            <p:cNvPr id="1032" name="Picture 8" descr="http://elitehealthimages.com/wp-content/uploads/2015/02/accountabilit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3341" y="3936767"/>
              <a:ext cx="589109" cy="58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2055554" y="1798693"/>
            <a:ext cx="2823182" cy="885371"/>
            <a:chOff x="179238" y="2688252"/>
            <a:chExt cx="2823182" cy="885371"/>
          </a:xfrm>
        </p:grpSpPr>
        <p:sp>
          <p:nvSpPr>
            <p:cNvPr id="5" name="TextBox 4"/>
            <p:cNvSpPr txBox="1"/>
            <p:nvPr/>
          </p:nvSpPr>
          <p:spPr>
            <a:xfrm>
              <a:off x="768347" y="2688252"/>
              <a:ext cx="2234073" cy="885371"/>
            </a:xfrm>
            <a:prstGeom prst="rect">
              <a:avLst/>
            </a:prstGeom>
            <a:noFill/>
          </p:spPr>
          <p:txBody>
            <a:bodyPr wrap="none" rtlCol="0">
              <a:spAutoFit/>
            </a:bodyPr>
            <a:lstStyle/>
            <a:p>
              <a:pPr algn="ctr">
                <a:lnSpc>
                  <a:spcPct val="90000"/>
                </a:lnSpc>
                <a:spcBef>
                  <a:spcPts val="1000"/>
                </a:spcBef>
              </a:pPr>
              <a:r>
                <a:rPr lang="en-US" sz="2400" dirty="0" smtClean="0">
                  <a:solidFill>
                    <a:srgbClr val="3D6A8E"/>
                  </a:solidFill>
                </a:rPr>
                <a:t>Proven Patterns </a:t>
              </a:r>
            </a:p>
            <a:p>
              <a:pPr algn="ctr">
                <a:lnSpc>
                  <a:spcPct val="90000"/>
                </a:lnSpc>
                <a:spcBef>
                  <a:spcPts val="1000"/>
                </a:spcBef>
              </a:pPr>
              <a:r>
                <a:rPr lang="en-US" sz="2400" dirty="0" smtClean="0">
                  <a:solidFill>
                    <a:srgbClr val="3D6A8E"/>
                  </a:solidFill>
                </a:rPr>
                <a:t>and Designs</a:t>
              </a:r>
              <a:endParaRPr lang="en-US" sz="2400" dirty="0">
                <a:solidFill>
                  <a:srgbClr val="3D6A8E"/>
                </a:solidFill>
              </a:endParaRPr>
            </a:p>
          </p:txBody>
        </p:sp>
        <p:pic>
          <p:nvPicPr>
            <p:cNvPr id="1034" name="Picture 10" descr="http://elitehealthimages.com/wp-content/uploads/2015/02/pattern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238" y="2829202"/>
              <a:ext cx="589109" cy="58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526114" y="2990023"/>
            <a:ext cx="1995135" cy="885371"/>
            <a:chOff x="8344280" y="2681071"/>
            <a:chExt cx="1995135" cy="885371"/>
          </a:xfrm>
        </p:grpSpPr>
        <p:sp>
          <p:nvSpPr>
            <p:cNvPr id="6" name="TextBox 5"/>
            <p:cNvSpPr txBox="1"/>
            <p:nvPr/>
          </p:nvSpPr>
          <p:spPr>
            <a:xfrm>
              <a:off x="8933389" y="2681071"/>
              <a:ext cx="1406026" cy="885371"/>
            </a:xfrm>
            <a:prstGeom prst="rect">
              <a:avLst/>
            </a:prstGeom>
            <a:noFill/>
          </p:spPr>
          <p:txBody>
            <a:bodyPr wrap="none" rtlCol="0">
              <a:spAutoFit/>
            </a:bodyPr>
            <a:lstStyle/>
            <a:p>
              <a:pPr algn="ctr">
                <a:lnSpc>
                  <a:spcPct val="90000"/>
                </a:lnSpc>
                <a:spcBef>
                  <a:spcPts val="1000"/>
                </a:spcBef>
              </a:pPr>
              <a:r>
                <a:rPr lang="en-US" sz="2400" dirty="0" smtClean="0">
                  <a:solidFill>
                    <a:srgbClr val="3D6A8E"/>
                  </a:solidFill>
                </a:rPr>
                <a:t>Adaptive </a:t>
              </a:r>
            </a:p>
            <a:p>
              <a:pPr algn="ctr">
                <a:lnSpc>
                  <a:spcPct val="90000"/>
                </a:lnSpc>
                <a:spcBef>
                  <a:spcPts val="1000"/>
                </a:spcBef>
              </a:pPr>
              <a:r>
                <a:rPr lang="en-US" sz="2400" dirty="0" smtClean="0">
                  <a:solidFill>
                    <a:srgbClr val="3D6A8E"/>
                  </a:solidFill>
                </a:rPr>
                <a:t>Processes</a:t>
              </a:r>
              <a:endParaRPr lang="en-US" sz="2400" dirty="0">
                <a:solidFill>
                  <a:srgbClr val="3D6A8E"/>
                </a:solidFill>
              </a:endParaRPr>
            </a:p>
          </p:txBody>
        </p:sp>
        <p:pic>
          <p:nvPicPr>
            <p:cNvPr id="1036" name="Picture 12" descr="http://elitehealthimages.com/wp-content/uploads/2015/02/adap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4280" y="2779995"/>
              <a:ext cx="589109" cy="5891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3492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approach product development</a:t>
            </a:r>
            <a:endParaRPr lang="en-US" dirty="0"/>
          </a:p>
        </p:txBody>
      </p:sp>
      <p:sp>
        <p:nvSpPr>
          <p:cNvPr id="3" name="Content Placeholder 2"/>
          <p:cNvSpPr>
            <a:spLocks noGrp="1"/>
          </p:cNvSpPr>
          <p:nvPr>
            <p:ph idx="1"/>
          </p:nvPr>
        </p:nvSpPr>
        <p:spPr/>
        <p:txBody>
          <a:bodyPr/>
          <a:lstStyle/>
          <a:p>
            <a:r>
              <a:rPr lang="en-US" dirty="0" smtClean="0"/>
              <a:t>We wanted a “disruptive” vs “evolutionary” change</a:t>
            </a:r>
          </a:p>
          <a:p>
            <a:pPr lvl="1"/>
            <a:r>
              <a:rPr lang="en-US" dirty="0" smtClean="0"/>
              <a:t>How we are organized</a:t>
            </a:r>
          </a:p>
          <a:p>
            <a:pPr lvl="1"/>
            <a:r>
              <a:rPr lang="en-US" dirty="0" smtClean="0"/>
              <a:t>How we plan</a:t>
            </a:r>
          </a:p>
          <a:p>
            <a:pPr lvl="1"/>
            <a:r>
              <a:rPr lang="en-US" dirty="0" smtClean="0"/>
              <a:t>How we design software</a:t>
            </a:r>
          </a:p>
          <a:p>
            <a:pPr lvl="1"/>
            <a:r>
              <a:rPr lang="en-US" dirty="0" smtClean="0"/>
              <a:t>How we </a:t>
            </a:r>
            <a:r>
              <a:rPr lang="en-US" dirty="0" smtClean="0"/>
              <a:t>take a layered approach to quality</a:t>
            </a:r>
            <a:endParaRPr lang="en-US" dirty="0" smtClean="0"/>
          </a:p>
          <a:p>
            <a:pPr lvl="1"/>
            <a:r>
              <a:rPr lang="en-US" dirty="0"/>
              <a:t>Additional factors improving developer productivity</a:t>
            </a:r>
            <a:endParaRPr lang="en-US" dirty="0" smtClean="0"/>
          </a:p>
        </p:txBody>
      </p:sp>
    </p:spTree>
    <p:extLst>
      <p:ext uri="{BB962C8B-B14F-4D97-AF65-F5344CB8AC3E}">
        <p14:creationId xmlns:p14="http://schemas.microsoft.com/office/powerpoint/2010/main" val="4154470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roles</a:t>
            </a:r>
            <a:endParaRPr lang="en-US" dirty="0"/>
          </a:p>
        </p:txBody>
      </p:sp>
      <p:sp>
        <p:nvSpPr>
          <p:cNvPr id="3" name="Content Placeholder 2"/>
          <p:cNvSpPr>
            <a:spLocks noGrp="1"/>
          </p:cNvSpPr>
          <p:nvPr>
            <p:ph idx="1"/>
          </p:nvPr>
        </p:nvSpPr>
        <p:spPr>
          <a:xfrm>
            <a:off x="845820" y="1607820"/>
            <a:ext cx="6623552" cy="4503419"/>
          </a:xfrm>
        </p:spPr>
        <p:txBody>
          <a:bodyPr>
            <a:normAutofit fontScale="70000" lnSpcReduction="20000"/>
          </a:bodyPr>
          <a:lstStyle/>
          <a:p>
            <a:r>
              <a:rPr lang="en-US" dirty="0"/>
              <a:t>Project Managers</a:t>
            </a:r>
          </a:p>
          <a:p>
            <a:pPr lvl="1"/>
            <a:r>
              <a:rPr lang="en-US" dirty="0"/>
              <a:t>aka Scrum Master</a:t>
            </a:r>
          </a:p>
          <a:p>
            <a:pPr lvl="1"/>
            <a:r>
              <a:rPr lang="en-US" dirty="0"/>
              <a:t>Process managers</a:t>
            </a:r>
          </a:p>
          <a:p>
            <a:pPr lvl="1"/>
            <a:r>
              <a:rPr lang="en-US" dirty="0"/>
              <a:t>Our “force multiplier” – make the development process far more efficient</a:t>
            </a:r>
          </a:p>
          <a:p>
            <a:r>
              <a:rPr lang="en-US" dirty="0"/>
              <a:t>Lead Engineers</a:t>
            </a:r>
          </a:p>
          <a:p>
            <a:pPr lvl="1"/>
            <a:r>
              <a:rPr lang="en-US" dirty="0"/>
              <a:t>Responsible for ensuring the integrity of the design</a:t>
            </a:r>
          </a:p>
          <a:p>
            <a:pPr lvl="1"/>
            <a:r>
              <a:rPr lang="en-US" dirty="0" smtClean="0"/>
              <a:t>Have </a:t>
            </a:r>
            <a:r>
              <a:rPr lang="en-US" dirty="0"/>
              <a:t>the “big picture” in their head</a:t>
            </a:r>
          </a:p>
          <a:p>
            <a:r>
              <a:rPr lang="en-US" dirty="0"/>
              <a:t>Architects</a:t>
            </a:r>
          </a:p>
          <a:p>
            <a:pPr lvl="1"/>
            <a:r>
              <a:rPr lang="en-US" dirty="0"/>
              <a:t>Work with lead engineers to develop the service architecture of the application</a:t>
            </a:r>
          </a:p>
          <a:p>
            <a:pPr lvl="1"/>
            <a:r>
              <a:rPr lang="en-US" dirty="0"/>
              <a:t>Collaborate across projects and products</a:t>
            </a:r>
          </a:p>
          <a:p>
            <a:r>
              <a:rPr lang="en-US" dirty="0"/>
              <a:t>Software Engineers</a:t>
            </a:r>
          </a:p>
          <a:p>
            <a:pPr lvl="1"/>
            <a:r>
              <a:rPr lang="en-US" dirty="0"/>
              <a:t>Responsible for the design, build, test and quality of features</a:t>
            </a:r>
          </a:p>
          <a:p>
            <a:r>
              <a:rPr lang="en-US" dirty="0" smtClean="0"/>
              <a:t>UI / UX</a:t>
            </a:r>
          </a:p>
          <a:p>
            <a:pPr lvl="1"/>
            <a:r>
              <a:rPr lang="en-US" dirty="0" smtClean="0"/>
              <a:t>Responsible for the analysis, design, and build of user interfaces</a:t>
            </a:r>
          </a:p>
          <a:p>
            <a:r>
              <a:rPr lang="en-US" dirty="0" smtClean="0"/>
              <a:t>Quality </a:t>
            </a:r>
            <a:r>
              <a:rPr lang="en-US" dirty="0"/>
              <a:t>Assurance</a:t>
            </a:r>
          </a:p>
          <a:p>
            <a:pPr lvl="1"/>
            <a:r>
              <a:rPr lang="en-US" dirty="0"/>
              <a:t>Focus is more on customer experience and regression testing</a:t>
            </a:r>
          </a:p>
          <a:p>
            <a:endParaRPr lang="en-US" dirty="0"/>
          </a:p>
        </p:txBody>
      </p:sp>
      <p:pic>
        <p:nvPicPr>
          <p:cNvPr id="4" name="Picture 3"/>
          <p:cNvPicPr>
            <a:picLocks noChangeAspect="1"/>
          </p:cNvPicPr>
          <p:nvPr/>
        </p:nvPicPr>
        <p:blipFill>
          <a:blip r:embed="rId2"/>
          <a:stretch>
            <a:fillRect/>
          </a:stretch>
        </p:blipFill>
        <p:spPr>
          <a:xfrm>
            <a:off x="7426842" y="2055701"/>
            <a:ext cx="4678326" cy="30922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2080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NG_Minimal_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G_Minimal_Theme" id="{51682A9A-E3EA-471D-9058-B975AE90DE12}" vid="{C375F60D-2CCB-41FE-AC95-1A9405C03C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03B72E3447A349A65C6C0D016EA6C6" ma:contentTypeVersion="3" ma:contentTypeDescription="Create a new document." ma:contentTypeScope="" ma:versionID="79260f8725ea9720f665f777d50cd7a6">
  <xsd:schema xmlns:xsd="http://www.w3.org/2001/XMLSchema" xmlns:xs="http://www.w3.org/2001/XMLSchema" xmlns:p="http://schemas.microsoft.com/office/2006/metadata/properties" xmlns:ns2="660de10a-583e-488b-94d8-146e8450a4be" targetNamespace="http://schemas.microsoft.com/office/2006/metadata/properties" ma:root="true" ma:fieldsID="a47aa2542956d07614caaa631c40a6a5" ns2:_="">
    <xsd:import namespace="660de10a-583e-488b-94d8-146e8450a4be"/>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0de10a-583e-488b-94d8-146e8450a4b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B56E5-2A10-43E0-9333-294C5BC053B1}">
  <ds:schemaRefs>
    <ds:schemaRef ds:uri="http://schemas.microsoft.com/sharepoint/v3/contenttype/forms"/>
  </ds:schemaRefs>
</ds:datastoreItem>
</file>

<file path=customXml/itemProps2.xml><?xml version="1.0" encoding="utf-8"?>
<ds:datastoreItem xmlns:ds="http://schemas.openxmlformats.org/officeDocument/2006/customXml" ds:itemID="{A64C0611-9CB8-451A-9038-DAD9354ABEE6}">
  <ds:schemaRefs>
    <ds:schemaRef ds:uri="http://www.w3.org/XML/1998/namespace"/>
    <ds:schemaRef ds:uri="http://schemas.openxmlformats.org/package/2006/metadata/core-properties"/>
    <ds:schemaRef ds:uri="http://purl.org/dc/elements/1.1/"/>
    <ds:schemaRef ds:uri="http://schemas.microsoft.com/office/2006/documentManagement/types"/>
    <ds:schemaRef ds:uri="http://purl.org/dc/terms/"/>
    <ds:schemaRef ds:uri="http://schemas.microsoft.com/office/2006/metadata/properties"/>
    <ds:schemaRef ds:uri="660de10a-583e-488b-94d8-146e8450a4be"/>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17663829-C133-4FAA-9A39-54262E1F10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0de10a-583e-488b-94d8-146e8450a4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999</TotalTime>
  <Words>2852</Words>
  <Application>Microsoft Office PowerPoint</Application>
  <PresentationFormat>Widescreen</PresentationFormat>
  <Paragraphs>508</Paragraphs>
  <Slides>43</Slides>
  <Notes>9</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Wingdings</vt:lpstr>
      <vt:lpstr>NG_Minimal_Theme</vt:lpstr>
      <vt:lpstr>How we approach product development at Nebraska Global </vt:lpstr>
      <vt:lpstr>PowerPoint Presentation</vt:lpstr>
      <vt:lpstr>About Nebraska Global</vt:lpstr>
      <vt:lpstr>Other challenges unique to NG</vt:lpstr>
      <vt:lpstr>Lessons we had learned from our previous experience</vt:lpstr>
      <vt:lpstr>Lessons we had learned from our previous experience</vt:lpstr>
      <vt:lpstr>Core Values</vt:lpstr>
      <vt:lpstr>How we approach product development</vt:lpstr>
      <vt:lpstr>Our roles</vt:lpstr>
      <vt:lpstr>Typical team dynamics</vt:lpstr>
      <vt:lpstr>Typical team dynamics</vt:lpstr>
      <vt:lpstr>Office layout</vt:lpstr>
      <vt:lpstr>How we plan</vt:lpstr>
      <vt:lpstr>Story development</vt:lpstr>
      <vt:lpstr>Multi-Sprint Release Planning</vt:lpstr>
      <vt:lpstr>“Maintenance” development</vt:lpstr>
      <vt:lpstr>Sprint planning</vt:lpstr>
      <vt:lpstr>How we design software</vt:lpstr>
      <vt:lpstr>How we design the software</vt:lpstr>
      <vt:lpstr>Leveraging existing principles</vt:lpstr>
      <vt:lpstr>Consistent software design process</vt:lpstr>
      <vt:lpstr>Consistent design conventions</vt:lpstr>
      <vt:lpstr>Static diagram</vt:lpstr>
      <vt:lpstr>Characteristics of a Good Design</vt:lpstr>
      <vt:lpstr>Layered approach to quality</vt:lpstr>
      <vt:lpstr>Layered approach to quality</vt:lpstr>
      <vt:lpstr>Layered approach to quality</vt:lpstr>
      <vt:lpstr>Additional factors improving developer productivity</vt:lpstr>
      <vt:lpstr>Additional factors improving developer productivity</vt:lpstr>
      <vt:lpstr>Case Studies</vt:lpstr>
      <vt:lpstr>EliteForm Product</vt:lpstr>
      <vt:lpstr>EliteForm</vt:lpstr>
      <vt:lpstr>EliteForm</vt:lpstr>
      <vt:lpstr>Beehive Public Sector</vt:lpstr>
      <vt:lpstr>Beehive as a Platform</vt:lpstr>
      <vt:lpstr>Beehive</vt:lpstr>
      <vt:lpstr>Beehive</vt:lpstr>
      <vt:lpstr>Key Takeaways</vt:lpstr>
      <vt:lpstr>PowerPoint Presentation</vt:lpstr>
      <vt:lpstr>Summary of best practices</vt:lpstr>
      <vt:lpstr>Takeaways</vt:lpstr>
      <vt:lpstr>Combining experience and the body of knowledge</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Takeaways</dc:title>
  <dc:creator>Doug Durham</dc:creator>
  <cp:lastModifiedBy>Doug</cp:lastModifiedBy>
  <cp:revision>104</cp:revision>
  <dcterms:created xsi:type="dcterms:W3CDTF">2013-12-19T17:04:18Z</dcterms:created>
  <dcterms:modified xsi:type="dcterms:W3CDTF">2015-03-19T22:53:51Z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0x010100F803B72E3447A349A65C6C0D016EA6C6</vt:lpwstr>
  </property>
</Properties>
</file>